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5"/>
  </p:notesMasterIdLst>
  <p:handoutMasterIdLst>
    <p:handoutMasterId r:id="rId36"/>
  </p:handoutMasterIdLst>
  <p:sldIdLst>
    <p:sldId id="256" r:id="rId2"/>
    <p:sldId id="320" r:id="rId3"/>
    <p:sldId id="319" r:id="rId4"/>
    <p:sldId id="411" r:id="rId5"/>
    <p:sldId id="257" r:id="rId6"/>
    <p:sldId id="388" r:id="rId7"/>
    <p:sldId id="373" r:id="rId8"/>
    <p:sldId id="374" r:id="rId9"/>
    <p:sldId id="375" r:id="rId10"/>
    <p:sldId id="376" r:id="rId11"/>
    <p:sldId id="392" r:id="rId12"/>
    <p:sldId id="407" r:id="rId13"/>
    <p:sldId id="389" r:id="rId14"/>
    <p:sldId id="438" r:id="rId15"/>
    <p:sldId id="441" r:id="rId16"/>
    <p:sldId id="442" r:id="rId17"/>
    <p:sldId id="443" r:id="rId18"/>
    <p:sldId id="409" r:id="rId19"/>
    <p:sldId id="410" r:id="rId20"/>
    <p:sldId id="431" r:id="rId21"/>
    <p:sldId id="413" r:id="rId22"/>
    <p:sldId id="432" r:id="rId23"/>
    <p:sldId id="415" r:id="rId24"/>
    <p:sldId id="433" r:id="rId25"/>
    <p:sldId id="418" r:id="rId26"/>
    <p:sldId id="434" r:id="rId27"/>
    <p:sldId id="424" r:id="rId28"/>
    <p:sldId id="435" r:id="rId29"/>
    <p:sldId id="427" r:id="rId30"/>
    <p:sldId id="436" r:id="rId31"/>
    <p:sldId id="444" r:id="rId32"/>
    <p:sldId id="445" r:id="rId33"/>
    <p:sldId id="437" r:id="rId3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4D84"/>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69" autoAdjust="0"/>
    <p:restoredTop sz="94660"/>
  </p:normalViewPr>
  <p:slideViewPr>
    <p:cSldViewPr snapToGrid="0">
      <p:cViewPr varScale="1">
        <p:scale>
          <a:sx n="96" d="100"/>
          <a:sy n="96" d="100"/>
        </p:scale>
        <p:origin x="728" y="176"/>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9C536C1-C282-1A4A-97FC-97741C56089D}" type="doc">
      <dgm:prSet loTypeId="urn:microsoft.com/office/officeart/2005/8/layout/vList5" loCatId="" qsTypeId="urn:microsoft.com/office/officeart/2005/8/quickstyle/simple4" qsCatId="simple" csTypeId="urn:microsoft.com/office/officeart/2005/8/colors/accent1_2" csCatId="accent1" phldr="1"/>
      <dgm:spPr/>
      <dgm:t>
        <a:bodyPr/>
        <a:lstStyle/>
        <a:p>
          <a:endParaRPr lang="en-US"/>
        </a:p>
      </dgm:t>
    </dgm:pt>
    <dgm:pt modelId="{C23CD7E2-677A-7248-853F-BB75825926C7}">
      <dgm:prSet phldrT="[Text]" custT="1"/>
      <dgm:spPr/>
      <dgm:t>
        <a:bodyPr/>
        <a:lstStyle/>
        <a:p>
          <a:r>
            <a:rPr lang="en-US" sz="1800"/>
            <a:t>COLLEGE &amp; CAREER READY</a:t>
          </a:r>
        </a:p>
      </dgm:t>
    </dgm:pt>
    <dgm:pt modelId="{EA0874EA-28C4-9A4E-9296-CB763BDFFD7F}" type="parTrans" cxnId="{4C8AA6C5-CE41-F94D-84EF-A7CD41C10CA2}">
      <dgm:prSet/>
      <dgm:spPr/>
      <dgm:t>
        <a:bodyPr/>
        <a:lstStyle/>
        <a:p>
          <a:endParaRPr lang="en-US"/>
        </a:p>
      </dgm:t>
    </dgm:pt>
    <dgm:pt modelId="{4CA56FE3-06C3-C74B-9E5D-781F413E9846}" type="sibTrans" cxnId="{4C8AA6C5-CE41-F94D-84EF-A7CD41C10CA2}">
      <dgm:prSet/>
      <dgm:spPr/>
      <dgm:t>
        <a:bodyPr/>
        <a:lstStyle/>
        <a:p>
          <a:endParaRPr lang="en-US"/>
        </a:p>
      </dgm:t>
    </dgm:pt>
    <dgm:pt modelId="{49F20B95-2223-B247-8594-3FDE6D70CBD4}">
      <dgm:prSet phldrT="[Text]" custT="1"/>
      <dgm:spPr/>
      <dgm:t>
        <a:bodyPr/>
        <a:lstStyle/>
        <a:p>
          <a:r>
            <a:rPr lang="en-US" sz="1200" dirty="0"/>
            <a:t>Critical Thinking &amp; Problem Solving Skills</a:t>
          </a:r>
        </a:p>
      </dgm:t>
    </dgm:pt>
    <dgm:pt modelId="{B3E86E13-5C65-3348-975A-FF25DB9158BB}" type="parTrans" cxnId="{F3749E3E-953C-5F4B-AF30-DB9D0678F632}">
      <dgm:prSet/>
      <dgm:spPr/>
      <dgm:t>
        <a:bodyPr/>
        <a:lstStyle/>
        <a:p>
          <a:endParaRPr lang="en-US"/>
        </a:p>
      </dgm:t>
    </dgm:pt>
    <dgm:pt modelId="{D7238E09-1931-9344-A6D9-8615E1C4428F}" type="sibTrans" cxnId="{F3749E3E-953C-5F4B-AF30-DB9D0678F632}">
      <dgm:prSet/>
      <dgm:spPr/>
      <dgm:t>
        <a:bodyPr/>
        <a:lstStyle/>
        <a:p>
          <a:endParaRPr lang="en-US"/>
        </a:p>
      </dgm:t>
    </dgm:pt>
    <dgm:pt modelId="{48135786-6036-D244-AE99-6554683A920D}">
      <dgm:prSet phldrT="[Text]" custT="1"/>
      <dgm:spPr/>
      <dgm:t>
        <a:bodyPr/>
        <a:lstStyle/>
        <a:p>
          <a:r>
            <a:rPr lang="en-US" sz="1400" dirty="0"/>
            <a:t>Community service &amp; civic engagement</a:t>
          </a:r>
        </a:p>
      </dgm:t>
    </dgm:pt>
    <dgm:pt modelId="{5A5D77DF-3D6F-F74C-A002-96AD3922897C}" type="parTrans" cxnId="{4979B127-CB9C-3449-9579-C46E1445D241}">
      <dgm:prSet/>
      <dgm:spPr/>
      <dgm:t>
        <a:bodyPr/>
        <a:lstStyle/>
        <a:p>
          <a:endParaRPr lang="en-US"/>
        </a:p>
      </dgm:t>
    </dgm:pt>
    <dgm:pt modelId="{152319E1-736F-3742-BA20-C45B164755C7}" type="sibTrans" cxnId="{4979B127-CB9C-3449-9579-C46E1445D241}">
      <dgm:prSet/>
      <dgm:spPr/>
      <dgm:t>
        <a:bodyPr/>
        <a:lstStyle/>
        <a:p>
          <a:endParaRPr lang="en-US"/>
        </a:p>
      </dgm:t>
    </dgm:pt>
    <dgm:pt modelId="{CCDB01C9-78DF-984C-8F27-1EE99167362B}">
      <dgm:prSet phldrT="[Text]" custT="1"/>
      <dgm:spPr/>
      <dgm:t>
        <a:bodyPr/>
        <a:lstStyle/>
        <a:p>
          <a:r>
            <a:rPr lang="en-US" sz="2400"/>
            <a:t>LIFE READY</a:t>
          </a:r>
        </a:p>
      </dgm:t>
    </dgm:pt>
    <dgm:pt modelId="{FE4BA2BA-B05A-3140-A2E7-FC635C870E03}" type="parTrans" cxnId="{091BB62F-9F71-E141-A3A6-E5ECFC79801E}">
      <dgm:prSet/>
      <dgm:spPr/>
      <dgm:t>
        <a:bodyPr/>
        <a:lstStyle/>
        <a:p>
          <a:endParaRPr lang="en-US"/>
        </a:p>
      </dgm:t>
    </dgm:pt>
    <dgm:pt modelId="{3EFB2369-3EB0-B248-BCBA-F572FC98847D}" type="sibTrans" cxnId="{091BB62F-9F71-E141-A3A6-E5ECFC79801E}">
      <dgm:prSet/>
      <dgm:spPr/>
      <dgm:t>
        <a:bodyPr/>
        <a:lstStyle/>
        <a:p>
          <a:endParaRPr lang="en-US"/>
        </a:p>
      </dgm:t>
    </dgm:pt>
    <dgm:pt modelId="{509524E0-45F7-1249-A66D-A08DDD938FA3}">
      <dgm:prSet phldrT="[Text]" custT="1"/>
      <dgm:spPr/>
      <dgm:t>
        <a:bodyPr/>
        <a:lstStyle/>
        <a:p>
          <a:r>
            <a:rPr lang="en-US" sz="1400" dirty="0"/>
            <a:t>Organizational skills</a:t>
          </a:r>
        </a:p>
      </dgm:t>
    </dgm:pt>
    <dgm:pt modelId="{F0699287-E34E-C94C-9606-4F1CC9B9992D}" type="parTrans" cxnId="{B0E9AB00-CD59-E646-93A4-B20C6FE23245}">
      <dgm:prSet/>
      <dgm:spPr/>
      <dgm:t>
        <a:bodyPr/>
        <a:lstStyle/>
        <a:p>
          <a:endParaRPr lang="en-US"/>
        </a:p>
      </dgm:t>
    </dgm:pt>
    <dgm:pt modelId="{2483D597-3128-7742-81DF-EAAE5AE25DD0}" type="sibTrans" cxnId="{B0E9AB00-CD59-E646-93A4-B20C6FE23245}">
      <dgm:prSet/>
      <dgm:spPr/>
      <dgm:t>
        <a:bodyPr/>
        <a:lstStyle/>
        <a:p>
          <a:endParaRPr lang="en-US"/>
        </a:p>
      </dgm:t>
    </dgm:pt>
    <dgm:pt modelId="{B514647C-CE44-4248-BC5D-0A979075946B}">
      <dgm:prSet phldrT="[Text]" custT="1"/>
      <dgm:spPr/>
      <dgm:t>
        <a:bodyPr/>
        <a:lstStyle/>
        <a:p>
          <a:r>
            <a:rPr lang="en-US" sz="1800"/>
            <a:t>SOCIALLY AWARE INDIVIUAL</a:t>
          </a:r>
        </a:p>
      </dgm:t>
    </dgm:pt>
    <dgm:pt modelId="{C3FF82D7-60AD-DD46-9554-045B3E6F93ED}" type="parTrans" cxnId="{07B473A5-7E06-914C-A4B2-8696D58483F4}">
      <dgm:prSet/>
      <dgm:spPr/>
      <dgm:t>
        <a:bodyPr/>
        <a:lstStyle/>
        <a:p>
          <a:endParaRPr lang="en-US"/>
        </a:p>
      </dgm:t>
    </dgm:pt>
    <dgm:pt modelId="{D3E62F74-7C68-174A-843C-794B43A0623B}" type="sibTrans" cxnId="{07B473A5-7E06-914C-A4B2-8696D58483F4}">
      <dgm:prSet/>
      <dgm:spPr/>
      <dgm:t>
        <a:bodyPr/>
        <a:lstStyle/>
        <a:p>
          <a:endParaRPr lang="en-US"/>
        </a:p>
      </dgm:t>
    </dgm:pt>
    <dgm:pt modelId="{ABE59DB7-8398-064A-912F-DC979566CAF5}">
      <dgm:prSet phldrT="[Text]" custT="1"/>
      <dgm:spPr/>
      <dgm:t>
        <a:bodyPr/>
        <a:lstStyle/>
        <a:p>
          <a:r>
            <a:rPr lang="en-US" sz="1600" dirty="0"/>
            <a:t>Strong social &amp; emotional skills</a:t>
          </a:r>
        </a:p>
      </dgm:t>
    </dgm:pt>
    <dgm:pt modelId="{9AC671E8-3ABC-0C4F-BB82-377D8087547A}" type="parTrans" cxnId="{1F0AD1D3-DC48-3D42-B226-344CA6970D26}">
      <dgm:prSet/>
      <dgm:spPr/>
      <dgm:t>
        <a:bodyPr/>
        <a:lstStyle/>
        <a:p>
          <a:endParaRPr lang="en-US"/>
        </a:p>
      </dgm:t>
    </dgm:pt>
    <dgm:pt modelId="{2938B7E6-9B2D-984B-A464-7E178989F03B}" type="sibTrans" cxnId="{1F0AD1D3-DC48-3D42-B226-344CA6970D26}">
      <dgm:prSet/>
      <dgm:spPr/>
      <dgm:t>
        <a:bodyPr/>
        <a:lstStyle/>
        <a:p>
          <a:endParaRPr lang="en-US"/>
        </a:p>
      </dgm:t>
    </dgm:pt>
    <dgm:pt modelId="{3FFAF23C-44BD-A849-81F0-25A668A0CC2E}">
      <dgm:prSet/>
      <dgm:spPr/>
      <dgm:t>
        <a:bodyPr/>
        <a:lstStyle/>
        <a:p>
          <a:endParaRPr lang="en-US" sz="800"/>
        </a:p>
      </dgm:t>
    </dgm:pt>
    <dgm:pt modelId="{C6269D2E-449D-C746-8424-542370942B74}" type="parTrans" cxnId="{71B64EAA-7DA8-5445-9854-C2A0D98174EC}">
      <dgm:prSet/>
      <dgm:spPr/>
      <dgm:t>
        <a:bodyPr/>
        <a:lstStyle/>
        <a:p>
          <a:endParaRPr lang="en-US"/>
        </a:p>
      </dgm:t>
    </dgm:pt>
    <dgm:pt modelId="{5268E3BF-E784-CD4E-8718-4B1BC3824810}" type="sibTrans" cxnId="{71B64EAA-7DA8-5445-9854-C2A0D98174EC}">
      <dgm:prSet/>
      <dgm:spPr/>
      <dgm:t>
        <a:bodyPr/>
        <a:lstStyle/>
        <a:p>
          <a:endParaRPr lang="en-US"/>
        </a:p>
      </dgm:t>
    </dgm:pt>
    <dgm:pt modelId="{69223BBB-9062-3A40-9696-D4645631125A}">
      <dgm:prSet/>
      <dgm:spPr/>
      <dgm:t>
        <a:bodyPr/>
        <a:lstStyle/>
        <a:p>
          <a:endParaRPr lang="en-US" sz="800"/>
        </a:p>
      </dgm:t>
    </dgm:pt>
    <dgm:pt modelId="{11FC280B-3EB7-C249-8873-61E4623F8722}" type="parTrans" cxnId="{B8D01028-60E4-DF49-B8AF-326787B395E9}">
      <dgm:prSet/>
      <dgm:spPr/>
      <dgm:t>
        <a:bodyPr/>
        <a:lstStyle/>
        <a:p>
          <a:endParaRPr lang="en-US"/>
        </a:p>
      </dgm:t>
    </dgm:pt>
    <dgm:pt modelId="{9E001BF3-6086-4B4B-8BD1-E53D89BA45AB}" type="sibTrans" cxnId="{B8D01028-60E4-DF49-B8AF-326787B395E9}">
      <dgm:prSet/>
      <dgm:spPr/>
      <dgm:t>
        <a:bodyPr/>
        <a:lstStyle/>
        <a:p>
          <a:endParaRPr lang="en-US"/>
        </a:p>
      </dgm:t>
    </dgm:pt>
    <dgm:pt modelId="{478E7ED9-BAA9-1148-A501-5DC45C6EBB7B}">
      <dgm:prSet/>
      <dgm:spPr/>
      <dgm:t>
        <a:bodyPr/>
        <a:lstStyle/>
        <a:p>
          <a:endParaRPr lang="en-US" sz="800"/>
        </a:p>
      </dgm:t>
    </dgm:pt>
    <dgm:pt modelId="{161FA629-C864-AA40-9DB7-2141E42ADA9A}" type="parTrans" cxnId="{233FBC4A-4A4D-8740-9513-2C4AFADBA717}">
      <dgm:prSet/>
      <dgm:spPr/>
      <dgm:t>
        <a:bodyPr/>
        <a:lstStyle/>
        <a:p>
          <a:endParaRPr lang="en-US"/>
        </a:p>
      </dgm:t>
    </dgm:pt>
    <dgm:pt modelId="{36A14206-4F9B-B744-B918-E40BA54039D9}" type="sibTrans" cxnId="{233FBC4A-4A4D-8740-9513-2C4AFADBA717}">
      <dgm:prSet/>
      <dgm:spPr/>
      <dgm:t>
        <a:bodyPr/>
        <a:lstStyle/>
        <a:p>
          <a:endParaRPr lang="en-US"/>
        </a:p>
      </dgm:t>
    </dgm:pt>
    <dgm:pt modelId="{894D120A-FF25-8C43-AF77-89268FE639C2}">
      <dgm:prSet custT="1"/>
      <dgm:spPr/>
      <dgm:t>
        <a:bodyPr/>
        <a:lstStyle/>
        <a:p>
          <a:r>
            <a:rPr lang="en-US" sz="1800"/>
            <a:t>ETHICAL &amp; RESPONSIBLE CITIZEN</a:t>
          </a:r>
        </a:p>
      </dgm:t>
    </dgm:pt>
    <dgm:pt modelId="{37C66B7D-1B60-5940-B11F-70F4B305B665}" type="parTrans" cxnId="{FAACA718-B654-EC45-B6DC-2C4CA0B8368B}">
      <dgm:prSet/>
      <dgm:spPr/>
      <dgm:t>
        <a:bodyPr/>
        <a:lstStyle/>
        <a:p>
          <a:endParaRPr lang="en-US"/>
        </a:p>
      </dgm:t>
    </dgm:pt>
    <dgm:pt modelId="{F0AA7D88-6CF2-BA43-B014-5088C398E163}" type="sibTrans" cxnId="{FAACA718-B654-EC45-B6DC-2C4CA0B8368B}">
      <dgm:prSet/>
      <dgm:spPr/>
      <dgm:t>
        <a:bodyPr/>
        <a:lstStyle/>
        <a:p>
          <a:endParaRPr lang="en-US"/>
        </a:p>
      </dgm:t>
    </dgm:pt>
    <dgm:pt modelId="{81A6AB5E-9ABD-AD49-A71D-9B1D5A711D94}">
      <dgm:prSet phldrT="[Text]" custT="1"/>
      <dgm:spPr/>
      <dgm:t>
        <a:bodyPr/>
        <a:lstStyle/>
        <a:p>
          <a:r>
            <a:rPr lang="en-US" sz="1200" dirty="0"/>
            <a:t>Prepared Academically</a:t>
          </a:r>
        </a:p>
      </dgm:t>
    </dgm:pt>
    <dgm:pt modelId="{DBB4757B-912A-214D-B8CC-C6C319B7207E}" type="parTrans" cxnId="{70306702-D564-6446-9503-09FA5481F1B4}">
      <dgm:prSet/>
      <dgm:spPr/>
      <dgm:t>
        <a:bodyPr/>
        <a:lstStyle/>
        <a:p>
          <a:endParaRPr lang="en-US"/>
        </a:p>
      </dgm:t>
    </dgm:pt>
    <dgm:pt modelId="{859B86B8-374A-B64E-9CFE-B7282337A03F}" type="sibTrans" cxnId="{70306702-D564-6446-9503-09FA5481F1B4}">
      <dgm:prSet/>
      <dgm:spPr/>
      <dgm:t>
        <a:bodyPr/>
        <a:lstStyle/>
        <a:p>
          <a:endParaRPr lang="en-US"/>
        </a:p>
      </dgm:t>
    </dgm:pt>
    <dgm:pt modelId="{BA34C804-F8CF-AC47-BC56-8F5275FCB6C5}">
      <dgm:prSet phldrT="[Text]" custT="1"/>
      <dgm:spPr/>
      <dgm:t>
        <a:bodyPr/>
        <a:lstStyle/>
        <a:p>
          <a:endParaRPr lang="en-US" sz="1200"/>
        </a:p>
      </dgm:t>
    </dgm:pt>
    <dgm:pt modelId="{2EE01EE7-99F7-5543-955E-139C38B596DD}" type="parTrans" cxnId="{548B6D49-6615-384F-BA3B-940B2E7D011C}">
      <dgm:prSet/>
      <dgm:spPr/>
      <dgm:t>
        <a:bodyPr/>
        <a:lstStyle/>
        <a:p>
          <a:endParaRPr lang="en-US"/>
        </a:p>
      </dgm:t>
    </dgm:pt>
    <dgm:pt modelId="{B7D620E5-72B1-A343-8C3C-55203638C943}" type="sibTrans" cxnId="{548B6D49-6615-384F-BA3B-940B2E7D011C}">
      <dgm:prSet/>
      <dgm:spPr/>
      <dgm:t>
        <a:bodyPr/>
        <a:lstStyle/>
        <a:p>
          <a:endParaRPr lang="en-US"/>
        </a:p>
      </dgm:t>
    </dgm:pt>
    <dgm:pt modelId="{F1B6D581-4411-064F-B206-E467695BB234}">
      <dgm:prSet phldrT="[Text]" custT="1"/>
      <dgm:spPr/>
      <dgm:t>
        <a:bodyPr/>
        <a:lstStyle/>
        <a:p>
          <a:endParaRPr lang="en-US" sz="1200" dirty="0"/>
        </a:p>
      </dgm:t>
    </dgm:pt>
    <dgm:pt modelId="{44435D53-2CEC-274A-A469-45845351F241}" type="parTrans" cxnId="{23AB6685-F772-534A-AF20-741AB391B982}">
      <dgm:prSet/>
      <dgm:spPr/>
      <dgm:t>
        <a:bodyPr/>
        <a:lstStyle/>
        <a:p>
          <a:endParaRPr lang="en-US"/>
        </a:p>
      </dgm:t>
    </dgm:pt>
    <dgm:pt modelId="{F0EB63B0-4B09-8344-8C63-5B724ADB458C}" type="sibTrans" cxnId="{23AB6685-F772-534A-AF20-741AB391B982}">
      <dgm:prSet/>
      <dgm:spPr/>
      <dgm:t>
        <a:bodyPr/>
        <a:lstStyle/>
        <a:p>
          <a:endParaRPr lang="en-US"/>
        </a:p>
      </dgm:t>
    </dgm:pt>
    <dgm:pt modelId="{21BB0936-C31A-EA42-96D4-2B6E2A27DA45}">
      <dgm:prSet phldrT="[Text]" custT="1"/>
      <dgm:spPr/>
      <dgm:t>
        <a:bodyPr/>
        <a:lstStyle/>
        <a:p>
          <a:endParaRPr lang="en-US" sz="1200" dirty="0"/>
        </a:p>
      </dgm:t>
    </dgm:pt>
    <dgm:pt modelId="{FD619303-9B2F-FC4C-8D0D-500E813B0BDF}" type="parTrans" cxnId="{5DAC883D-9429-D945-A7AE-96A4D5FEF2BE}">
      <dgm:prSet/>
      <dgm:spPr/>
      <dgm:t>
        <a:bodyPr/>
        <a:lstStyle/>
        <a:p>
          <a:endParaRPr lang="en-US"/>
        </a:p>
      </dgm:t>
    </dgm:pt>
    <dgm:pt modelId="{3728D8A5-E5A8-2743-81BA-AF33B2E1DEB0}" type="sibTrans" cxnId="{5DAC883D-9429-D945-A7AE-96A4D5FEF2BE}">
      <dgm:prSet/>
      <dgm:spPr/>
      <dgm:t>
        <a:bodyPr/>
        <a:lstStyle/>
        <a:p>
          <a:endParaRPr lang="en-US"/>
        </a:p>
      </dgm:t>
    </dgm:pt>
    <dgm:pt modelId="{FDD8F245-24AF-8C45-8EB7-4AC0B2F65DEB}">
      <dgm:prSet phldrT="[Text]" custT="1"/>
      <dgm:spPr/>
      <dgm:t>
        <a:bodyPr/>
        <a:lstStyle/>
        <a:p>
          <a:r>
            <a:rPr lang="en-US" sz="1200" dirty="0"/>
            <a:t>Good Communication Skills</a:t>
          </a:r>
        </a:p>
      </dgm:t>
    </dgm:pt>
    <dgm:pt modelId="{B898161D-F8A9-564A-9A95-F9A16581B990}" type="parTrans" cxnId="{5E53D080-F9F1-9B46-932B-66675DBD0A8E}">
      <dgm:prSet/>
      <dgm:spPr/>
      <dgm:t>
        <a:bodyPr/>
        <a:lstStyle/>
        <a:p>
          <a:endParaRPr lang="en-US"/>
        </a:p>
      </dgm:t>
    </dgm:pt>
    <dgm:pt modelId="{4486DE5E-83D5-9D41-BFAB-C574D8149D65}" type="sibTrans" cxnId="{5E53D080-F9F1-9B46-932B-66675DBD0A8E}">
      <dgm:prSet/>
      <dgm:spPr/>
      <dgm:t>
        <a:bodyPr/>
        <a:lstStyle/>
        <a:p>
          <a:endParaRPr lang="en-US"/>
        </a:p>
      </dgm:t>
    </dgm:pt>
    <dgm:pt modelId="{60B58E20-22D5-8443-8A76-3415995D4E51}">
      <dgm:prSet phldrT="[Text]" custT="1"/>
      <dgm:spPr/>
      <dgm:t>
        <a:bodyPr/>
        <a:lstStyle/>
        <a:p>
          <a:endParaRPr lang="en-US" sz="1200" dirty="0"/>
        </a:p>
      </dgm:t>
    </dgm:pt>
    <dgm:pt modelId="{3D85E981-B84C-2A46-A466-3E4F13789AE4}" type="parTrans" cxnId="{B3E066EB-F4BA-A047-A533-8568E12C5CA6}">
      <dgm:prSet/>
      <dgm:spPr/>
      <dgm:t>
        <a:bodyPr/>
        <a:lstStyle/>
        <a:p>
          <a:endParaRPr lang="en-US"/>
        </a:p>
      </dgm:t>
    </dgm:pt>
    <dgm:pt modelId="{3ACF8976-A836-3541-BDCD-0987BC70AF1B}" type="sibTrans" cxnId="{B3E066EB-F4BA-A047-A533-8568E12C5CA6}">
      <dgm:prSet/>
      <dgm:spPr/>
      <dgm:t>
        <a:bodyPr/>
        <a:lstStyle/>
        <a:p>
          <a:endParaRPr lang="en-US"/>
        </a:p>
      </dgm:t>
    </dgm:pt>
    <dgm:pt modelId="{E421C4FC-E2E0-CB45-A3C0-B4C71C6375E5}">
      <dgm:prSet phldrT="[Text]" custT="1"/>
      <dgm:spPr/>
      <dgm:t>
        <a:bodyPr/>
        <a:lstStyle/>
        <a:p>
          <a:r>
            <a:rPr lang="en-US" sz="1400" dirty="0"/>
            <a:t>Ability to work collaboratively &amp; respect different viewpoints.</a:t>
          </a:r>
        </a:p>
      </dgm:t>
    </dgm:pt>
    <dgm:pt modelId="{61F9B93A-3691-3941-A5AB-A782F364DFED}" type="parTrans" cxnId="{F6792C39-5A5E-1249-B3BD-822C7F80AEB6}">
      <dgm:prSet/>
      <dgm:spPr/>
      <dgm:t>
        <a:bodyPr/>
        <a:lstStyle/>
        <a:p>
          <a:endParaRPr lang="en-US"/>
        </a:p>
      </dgm:t>
    </dgm:pt>
    <dgm:pt modelId="{40262859-B6CF-EA4E-83E3-ECEF136C2F78}" type="sibTrans" cxnId="{F6792C39-5A5E-1249-B3BD-822C7F80AEB6}">
      <dgm:prSet/>
      <dgm:spPr/>
      <dgm:t>
        <a:bodyPr/>
        <a:lstStyle/>
        <a:p>
          <a:endParaRPr lang="en-US"/>
        </a:p>
      </dgm:t>
    </dgm:pt>
    <dgm:pt modelId="{76921C81-5591-C940-8E26-2C24CDE42F28}">
      <dgm:prSet phldrT="[Text]" custT="1"/>
      <dgm:spPr/>
      <dgm:t>
        <a:bodyPr/>
        <a:lstStyle/>
        <a:p>
          <a:r>
            <a:rPr lang="en-US" sz="1200" dirty="0"/>
            <a:t>Technology Skills</a:t>
          </a:r>
        </a:p>
      </dgm:t>
    </dgm:pt>
    <dgm:pt modelId="{71E12F10-5BAF-894A-AA35-C2C617214D23}" type="parTrans" cxnId="{C9E293CB-7947-FE4A-A419-2289A6A3D7ED}">
      <dgm:prSet/>
      <dgm:spPr/>
      <dgm:t>
        <a:bodyPr/>
        <a:lstStyle/>
        <a:p>
          <a:endParaRPr lang="en-US"/>
        </a:p>
      </dgm:t>
    </dgm:pt>
    <dgm:pt modelId="{EDB5D709-6F0B-AF41-962D-2F8AB2993FEA}" type="sibTrans" cxnId="{C9E293CB-7947-FE4A-A419-2289A6A3D7ED}">
      <dgm:prSet/>
      <dgm:spPr/>
      <dgm:t>
        <a:bodyPr/>
        <a:lstStyle/>
        <a:p>
          <a:endParaRPr lang="en-US"/>
        </a:p>
      </dgm:t>
    </dgm:pt>
    <dgm:pt modelId="{68A4C80F-39F6-1847-BC99-89E708FA44EA}">
      <dgm:prSet phldrT="[Text]" custT="1"/>
      <dgm:spPr/>
      <dgm:t>
        <a:bodyPr/>
        <a:lstStyle/>
        <a:p>
          <a:r>
            <a:rPr lang="en-US" sz="1400" dirty="0"/>
            <a:t>Time management</a:t>
          </a:r>
        </a:p>
      </dgm:t>
    </dgm:pt>
    <dgm:pt modelId="{C63BC236-5966-364A-A82E-D3F54BB188C4}" type="parTrans" cxnId="{4FC12563-5C81-A64C-82DE-E44E6597EED7}">
      <dgm:prSet/>
      <dgm:spPr/>
      <dgm:t>
        <a:bodyPr/>
        <a:lstStyle/>
        <a:p>
          <a:endParaRPr lang="en-US"/>
        </a:p>
      </dgm:t>
    </dgm:pt>
    <dgm:pt modelId="{9EAB6101-6C23-4F42-9A59-CBA976ABEC3F}" type="sibTrans" cxnId="{4FC12563-5C81-A64C-82DE-E44E6597EED7}">
      <dgm:prSet/>
      <dgm:spPr/>
      <dgm:t>
        <a:bodyPr/>
        <a:lstStyle/>
        <a:p>
          <a:endParaRPr lang="en-US"/>
        </a:p>
      </dgm:t>
    </dgm:pt>
    <dgm:pt modelId="{E1CBCB23-1BFB-9A4F-8C87-028904EDF3C5}">
      <dgm:prSet phldrT="[Text]" custT="1"/>
      <dgm:spPr/>
      <dgm:t>
        <a:bodyPr/>
        <a:lstStyle/>
        <a:p>
          <a:r>
            <a:rPr lang="en-US" sz="1400" dirty="0"/>
            <a:t>Dependable</a:t>
          </a:r>
        </a:p>
      </dgm:t>
    </dgm:pt>
    <dgm:pt modelId="{64A7D806-8F28-F743-B303-289A69708604}" type="parTrans" cxnId="{7278753C-E7F6-444A-9D20-B0F0B515B99D}">
      <dgm:prSet/>
      <dgm:spPr/>
      <dgm:t>
        <a:bodyPr/>
        <a:lstStyle/>
        <a:p>
          <a:endParaRPr lang="en-US"/>
        </a:p>
      </dgm:t>
    </dgm:pt>
    <dgm:pt modelId="{D4DEFAB5-13CE-8448-8240-469D95085C7E}" type="sibTrans" cxnId="{7278753C-E7F6-444A-9D20-B0F0B515B99D}">
      <dgm:prSet/>
      <dgm:spPr/>
      <dgm:t>
        <a:bodyPr/>
        <a:lstStyle/>
        <a:p>
          <a:endParaRPr lang="en-US"/>
        </a:p>
      </dgm:t>
    </dgm:pt>
    <dgm:pt modelId="{65BD1805-C5FF-DE49-B398-06993B23C264}">
      <dgm:prSet phldrT="[Text]" custT="1"/>
      <dgm:spPr/>
      <dgm:t>
        <a:bodyPr/>
        <a:lstStyle/>
        <a:p>
          <a:endParaRPr lang="en-US" sz="1400" dirty="0"/>
        </a:p>
      </dgm:t>
    </dgm:pt>
    <dgm:pt modelId="{B9426A99-B9EF-C640-8528-AC5CB8C70520}" type="parTrans" cxnId="{824C3B5C-5D43-5B44-9C90-407E31211781}">
      <dgm:prSet/>
      <dgm:spPr/>
      <dgm:t>
        <a:bodyPr/>
        <a:lstStyle/>
        <a:p>
          <a:endParaRPr lang="en-US"/>
        </a:p>
      </dgm:t>
    </dgm:pt>
    <dgm:pt modelId="{3CBA141F-89E3-EE49-A9A5-3ED02807EA10}" type="sibTrans" cxnId="{824C3B5C-5D43-5B44-9C90-407E31211781}">
      <dgm:prSet/>
      <dgm:spPr/>
      <dgm:t>
        <a:bodyPr/>
        <a:lstStyle/>
        <a:p>
          <a:endParaRPr lang="en-US"/>
        </a:p>
      </dgm:t>
    </dgm:pt>
    <dgm:pt modelId="{295A6776-0B59-8243-89EA-D571C575AC6B}">
      <dgm:prSet phldrT="[Text]" custT="1"/>
      <dgm:spPr/>
      <dgm:t>
        <a:bodyPr/>
        <a:lstStyle/>
        <a:p>
          <a:r>
            <a:rPr lang="en-US" sz="1400" dirty="0"/>
            <a:t>Adaptable</a:t>
          </a:r>
        </a:p>
      </dgm:t>
    </dgm:pt>
    <dgm:pt modelId="{0B55D71F-61EF-4648-A2B5-45EFFE2EEE3B}" type="parTrans" cxnId="{B1018E48-EBC8-B345-902B-3F3C891CC405}">
      <dgm:prSet/>
      <dgm:spPr/>
      <dgm:t>
        <a:bodyPr/>
        <a:lstStyle/>
        <a:p>
          <a:endParaRPr lang="en-US"/>
        </a:p>
      </dgm:t>
    </dgm:pt>
    <dgm:pt modelId="{4D740583-5FE7-C642-A5AA-FAB18F859562}" type="sibTrans" cxnId="{B1018E48-EBC8-B345-902B-3F3C891CC405}">
      <dgm:prSet/>
      <dgm:spPr/>
      <dgm:t>
        <a:bodyPr/>
        <a:lstStyle/>
        <a:p>
          <a:endParaRPr lang="en-US"/>
        </a:p>
      </dgm:t>
    </dgm:pt>
    <dgm:pt modelId="{EB6059B1-4F99-4741-9ACC-39133735D9E0}">
      <dgm:prSet phldrT="[Text]" custT="1"/>
      <dgm:spPr/>
      <dgm:t>
        <a:bodyPr/>
        <a:lstStyle/>
        <a:p>
          <a:r>
            <a:rPr lang="en-US" sz="1400" dirty="0"/>
            <a:t>Money Management</a:t>
          </a:r>
        </a:p>
      </dgm:t>
    </dgm:pt>
    <dgm:pt modelId="{328C6F7A-ECBB-E24F-A679-C681F50C1E26}" type="parTrans" cxnId="{6A455845-0A71-DC4E-B855-6DB504E8A70E}">
      <dgm:prSet/>
      <dgm:spPr/>
      <dgm:t>
        <a:bodyPr/>
        <a:lstStyle/>
        <a:p>
          <a:endParaRPr lang="en-US"/>
        </a:p>
      </dgm:t>
    </dgm:pt>
    <dgm:pt modelId="{F35FA9A0-47BD-BC4D-8A48-64F1BBBD7E83}" type="sibTrans" cxnId="{6A455845-0A71-DC4E-B855-6DB504E8A70E}">
      <dgm:prSet/>
      <dgm:spPr/>
      <dgm:t>
        <a:bodyPr/>
        <a:lstStyle/>
        <a:p>
          <a:endParaRPr lang="en-US"/>
        </a:p>
      </dgm:t>
    </dgm:pt>
    <dgm:pt modelId="{7075B8DE-1080-024E-9222-3D856A127523}">
      <dgm:prSet phldrT="[Text]" custT="1"/>
      <dgm:spPr/>
      <dgm:t>
        <a:bodyPr/>
        <a:lstStyle/>
        <a:p>
          <a:endParaRPr lang="en-US" sz="1400"/>
        </a:p>
      </dgm:t>
    </dgm:pt>
    <dgm:pt modelId="{3F6850CC-ADE5-BC4E-9093-9D1A4AECC1D8}" type="parTrans" cxnId="{6F524B8E-1E97-DD45-9B8A-788FC2DBC0D7}">
      <dgm:prSet/>
      <dgm:spPr/>
      <dgm:t>
        <a:bodyPr/>
        <a:lstStyle/>
        <a:p>
          <a:endParaRPr lang="en-US"/>
        </a:p>
      </dgm:t>
    </dgm:pt>
    <dgm:pt modelId="{C75DCDFF-D01B-9B4D-9D04-76D9D42BFED1}" type="sibTrans" cxnId="{6F524B8E-1E97-DD45-9B8A-788FC2DBC0D7}">
      <dgm:prSet/>
      <dgm:spPr/>
      <dgm:t>
        <a:bodyPr/>
        <a:lstStyle/>
        <a:p>
          <a:endParaRPr lang="en-US"/>
        </a:p>
      </dgm:t>
    </dgm:pt>
    <dgm:pt modelId="{4A418482-8A02-A84C-9591-935F51E36A1E}">
      <dgm:prSet phldrT="[Text]" custT="1"/>
      <dgm:spPr/>
      <dgm:t>
        <a:bodyPr/>
        <a:lstStyle/>
        <a:p>
          <a:r>
            <a:rPr lang="en-US" sz="1600" dirty="0"/>
            <a:t>Self-awareness</a:t>
          </a:r>
        </a:p>
      </dgm:t>
    </dgm:pt>
    <dgm:pt modelId="{58DD26D8-D105-3248-8D63-EC98E39125AD}" type="parTrans" cxnId="{1C62DC65-4E55-C147-9306-8789F1460DFE}">
      <dgm:prSet/>
      <dgm:spPr/>
      <dgm:t>
        <a:bodyPr/>
        <a:lstStyle/>
        <a:p>
          <a:endParaRPr lang="en-US"/>
        </a:p>
      </dgm:t>
    </dgm:pt>
    <dgm:pt modelId="{716B14AC-2ADE-D143-8784-10F94308E0DD}" type="sibTrans" cxnId="{1C62DC65-4E55-C147-9306-8789F1460DFE}">
      <dgm:prSet/>
      <dgm:spPr/>
      <dgm:t>
        <a:bodyPr/>
        <a:lstStyle/>
        <a:p>
          <a:endParaRPr lang="en-US"/>
        </a:p>
      </dgm:t>
    </dgm:pt>
    <dgm:pt modelId="{00A9AC8B-B5C2-8346-8403-77E2047A9473}">
      <dgm:prSet phldrT="[Text]" custT="1"/>
      <dgm:spPr/>
      <dgm:t>
        <a:bodyPr/>
        <a:lstStyle/>
        <a:p>
          <a:r>
            <a:rPr lang="en-US" sz="1600" dirty="0"/>
            <a:t>Confidence &amp; compassion</a:t>
          </a:r>
        </a:p>
      </dgm:t>
    </dgm:pt>
    <dgm:pt modelId="{6DB0409F-9166-A047-A486-8445B2B91EB5}" type="parTrans" cxnId="{9840E6F9-58F4-7E45-9DEF-5D5820EA9E84}">
      <dgm:prSet/>
      <dgm:spPr/>
      <dgm:t>
        <a:bodyPr/>
        <a:lstStyle/>
        <a:p>
          <a:endParaRPr lang="en-US"/>
        </a:p>
      </dgm:t>
    </dgm:pt>
    <dgm:pt modelId="{AA09B2F6-BAB9-D449-A2B5-BDE7D6EC340C}" type="sibTrans" cxnId="{9840E6F9-58F4-7E45-9DEF-5D5820EA9E84}">
      <dgm:prSet/>
      <dgm:spPr/>
      <dgm:t>
        <a:bodyPr/>
        <a:lstStyle/>
        <a:p>
          <a:endParaRPr lang="en-US"/>
        </a:p>
      </dgm:t>
    </dgm:pt>
    <dgm:pt modelId="{C906F140-BFF5-1747-B54D-E168CBA77AFA}">
      <dgm:prSet phldrT="[Text]" custT="1"/>
      <dgm:spPr/>
      <dgm:t>
        <a:bodyPr/>
        <a:lstStyle/>
        <a:p>
          <a:r>
            <a:rPr lang="en-US" sz="1600" dirty="0"/>
            <a:t>Respect &amp; understanding for the purpose of an inclusive society that recognizes the diversity and individuality of all people</a:t>
          </a:r>
        </a:p>
      </dgm:t>
    </dgm:pt>
    <dgm:pt modelId="{53525151-CE40-9D4F-8FD4-BE937C8F9934}" type="parTrans" cxnId="{17102B2F-2A1B-7840-A374-D91A4487D4E2}">
      <dgm:prSet/>
      <dgm:spPr/>
      <dgm:t>
        <a:bodyPr/>
        <a:lstStyle/>
        <a:p>
          <a:endParaRPr lang="en-US"/>
        </a:p>
      </dgm:t>
    </dgm:pt>
    <dgm:pt modelId="{0ACD6A48-8D79-3849-AC03-AE268B37DE57}" type="sibTrans" cxnId="{17102B2F-2A1B-7840-A374-D91A4487D4E2}">
      <dgm:prSet/>
      <dgm:spPr/>
      <dgm:t>
        <a:bodyPr/>
        <a:lstStyle/>
        <a:p>
          <a:endParaRPr lang="en-US"/>
        </a:p>
      </dgm:t>
    </dgm:pt>
    <dgm:pt modelId="{A2C6FE7D-7F25-C543-8EB6-B439439CD88E}">
      <dgm:prSet phldrT="[Text]" custT="1"/>
      <dgm:spPr/>
      <dgm:t>
        <a:bodyPr/>
        <a:lstStyle/>
        <a:p>
          <a:r>
            <a:rPr lang="en-US" sz="1200" dirty="0"/>
            <a:t>Exposure to Career Path</a:t>
          </a:r>
        </a:p>
      </dgm:t>
    </dgm:pt>
    <dgm:pt modelId="{2B249FE9-16BD-0E44-A815-9C20B5060277}" type="parTrans" cxnId="{AADAF193-1B35-214C-99E8-EE4287CB926A}">
      <dgm:prSet/>
      <dgm:spPr/>
      <dgm:t>
        <a:bodyPr/>
        <a:lstStyle/>
        <a:p>
          <a:endParaRPr lang="en-US"/>
        </a:p>
      </dgm:t>
    </dgm:pt>
    <dgm:pt modelId="{6655E84B-A940-C04E-9C92-62674F4125BD}" type="sibTrans" cxnId="{AADAF193-1B35-214C-99E8-EE4287CB926A}">
      <dgm:prSet/>
      <dgm:spPr/>
      <dgm:t>
        <a:bodyPr/>
        <a:lstStyle/>
        <a:p>
          <a:endParaRPr lang="en-US"/>
        </a:p>
      </dgm:t>
    </dgm:pt>
    <dgm:pt modelId="{C742EC45-72A2-C34F-BBD2-0AC807F7C601}">
      <dgm:prSet phldrT="[Text]" custT="1"/>
      <dgm:spPr/>
      <dgm:t>
        <a:bodyPr/>
        <a:lstStyle/>
        <a:p>
          <a:r>
            <a:rPr lang="en-US" sz="1400" dirty="0"/>
            <a:t>Grit, Resilience and Perseverance</a:t>
          </a:r>
        </a:p>
      </dgm:t>
    </dgm:pt>
    <dgm:pt modelId="{7C319B3A-104A-8848-952E-D2C828ACB921}" type="parTrans" cxnId="{06E3F07F-B0C0-0E43-BA04-0F7F6BE1B8EE}">
      <dgm:prSet/>
      <dgm:spPr/>
      <dgm:t>
        <a:bodyPr/>
        <a:lstStyle/>
        <a:p>
          <a:endParaRPr lang="en-US"/>
        </a:p>
      </dgm:t>
    </dgm:pt>
    <dgm:pt modelId="{A296973F-7E52-6646-A64D-CD38D3250D5E}" type="sibTrans" cxnId="{06E3F07F-B0C0-0E43-BA04-0F7F6BE1B8EE}">
      <dgm:prSet/>
      <dgm:spPr/>
      <dgm:t>
        <a:bodyPr/>
        <a:lstStyle/>
        <a:p>
          <a:endParaRPr lang="en-US"/>
        </a:p>
      </dgm:t>
    </dgm:pt>
    <dgm:pt modelId="{68F195BF-AEDE-7540-9DB2-6021F662EAC9}" type="pres">
      <dgm:prSet presAssocID="{69C536C1-C282-1A4A-97FC-97741C56089D}" presName="Name0" presStyleCnt="0">
        <dgm:presLayoutVars>
          <dgm:dir/>
          <dgm:animLvl val="lvl"/>
          <dgm:resizeHandles val="exact"/>
        </dgm:presLayoutVars>
      </dgm:prSet>
      <dgm:spPr/>
    </dgm:pt>
    <dgm:pt modelId="{DF2500AB-4360-C341-8E1C-FEF32A7F10A3}" type="pres">
      <dgm:prSet presAssocID="{C23CD7E2-677A-7248-853F-BB75825926C7}" presName="linNode" presStyleCnt="0"/>
      <dgm:spPr/>
    </dgm:pt>
    <dgm:pt modelId="{7E982005-46D5-AC43-8BBB-5DB1A1D7EBF0}" type="pres">
      <dgm:prSet presAssocID="{C23CD7E2-677A-7248-853F-BB75825926C7}" presName="parentText" presStyleLbl="node1" presStyleIdx="0" presStyleCnt="4">
        <dgm:presLayoutVars>
          <dgm:chMax val="1"/>
          <dgm:bulletEnabled val="1"/>
        </dgm:presLayoutVars>
      </dgm:prSet>
      <dgm:spPr/>
    </dgm:pt>
    <dgm:pt modelId="{6D848F24-4997-B649-BCE6-9A552A17B5D9}" type="pres">
      <dgm:prSet presAssocID="{C23CD7E2-677A-7248-853F-BB75825926C7}" presName="descendantText" presStyleLbl="alignAccFollowNode1" presStyleIdx="0" presStyleCnt="4" custScaleY="121003">
        <dgm:presLayoutVars>
          <dgm:bulletEnabled val="1"/>
        </dgm:presLayoutVars>
      </dgm:prSet>
      <dgm:spPr/>
    </dgm:pt>
    <dgm:pt modelId="{E0B539A6-7D57-E84C-BA3A-C7A74BA6F467}" type="pres">
      <dgm:prSet presAssocID="{4CA56FE3-06C3-C74B-9E5D-781F413E9846}" presName="sp" presStyleCnt="0"/>
      <dgm:spPr/>
    </dgm:pt>
    <dgm:pt modelId="{EE14B9BE-5B7F-A546-A17F-27DD3DD8A9E3}" type="pres">
      <dgm:prSet presAssocID="{894D120A-FF25-8C43-AF77-89268FE639C2}" presName="linNode" presStyleCnt="0"/>
      <dgm:spPr/>
    </dgm:pt>
    <dgm:pt modelId="{AC79AB9F-E580-9547-9506-BAF707B2A68C}" type="pres">
      <dgm:prSet presAssocID="{894D120A-FF25-8C43-AF77-89268FE639C2}" presName="parentText" presStyleLbl="node1" presStyleIdx="1" presStyleCnt="4">
        <dgm:presLayoutVars>
          <dgm:chMax val="1"/>
          <dgm:bulletEnabled val="1"/>
        </dgm:presLayoutVars>
      </dgm:prSet>
      <dgm:spPr/>
    </dgm:pt>
    <dgm:pt modelId="{0EEBE0AC-6F7B-044D-AC47-BB0AE71948A1}" type="pres">
      <dgm:prSet presAssocID="{894D120A-FF25-8C43-AF77-89268FE639C2}" presName="descendantText" presStyleLbl="alignAccFollowNode1" presStyleIdx="1" presStyleCnt="4">
        <dgm:presLayoutVars>
          <dgm:bulletEnabled val="1"/>
        </dgm:presLayoutVars>
      </dgm:prSet>
      <dgm:spPr/>
    </dgm:pt>
    <dgm:pt modelId="{325E4EB8-0984-8C47-9FC5-C61D070FFFA1}" type="pres">
      <dgm:prSet presAssocID="{F0AA7D88-6CF2-BA43-B014-5088C398E163}" presName="sp" presStyleCnt="0"/>
      <dgm:spPr/>
    </dgm:pt>
    <dgm:pt modelId="{CDF3244C-4A68-FC4C-B013-67F4D8688CDF}" type="pres">
      <dgm:prSet presAssocID="{CCDB01C9-78DF-984C-8F27-1EE99167362B}" presName="linNode" presStyleCnt="0"/>
      <dgm:spPr/>
    </dgm:pt>
    <dgm:pt modelId="{A8C18E41-3059-B746-AB47-139E35C576E9}" type="pres">
      <dgm:prSet presAssocID="{CCDB01C9-78DF-984C-8F27-1EE99167362B}" presName="parentText" presStyleLbl="node1" presStyleIdx="2" presStyleCnt="4">
        <dgm:presLayoutVars>
          <dgm:chMax val="1"/>
          <dgm:bulletEnabled val="1"/>
        </dgm:presLayoutVars>
      </dgm:prSet>
      <dgm:spPr/>
    </dgm:pt>
    <dgm:pt modelId="{E84B29C4-599C-0F4C-BD16-7A189F43B1FB}" type="pres">
      <dgm:prSet presAssocID="{CCDB01C9-78DF-984C-8F27-1EE99167362B}" presName="descendantText" presStyleLbl="alignAccFollowNode1" presStyleIdx="2" presStyleCnt="4" custScaleY="129649">
        <dgm:presLayoutVars>
          <dgm:bulletEnabled val="1"/>
        </dgm:presLayoutVars>
      </dgm:prSet>
      <dgm:spPr/>
    </dgm:pt>
    <dgm:pt modelId="{5BFD5B0A-B3A6-D64D-B266-C670F3968E22}" type="pres">
      <dgm:prSet presAssocID="{3EFB2369-3EB0-B248-BCBA-F572FC98847D}" presName="sp" presStyleCnt="0"/>
      <dgm:spPr/>
    </dgm:pt>
    <dgm:pt modelId="{CBEE5B81-FC0B-6644-80D4-FFFC4A8679F4}" type="pres">
      <dgm:prSet presAssocID="{B514647C-CE44-4248-BC5D-0A979075946B}" presName="linNode" presStyleCnt="0"/>
      <dgm:spPr/>
    </dgm:pt>
    <dgm:pt modelId="{B7BDB969-94D3-2A4F-801C-9B801EDC16F2}" type="pres">
      <dgm:prSet presAssocID="{B514647C-CE44-4248-BC5D-0A979075946B}" presName="parentText" presStyleLbl="node1" presStyleIdx="3" presStyleCnt="4">
        <dgm:presLayoutVars>
          <dgm:chMax val="1"/>
          <dgm:bulletEnabled val="1"/>
        </dgm:presLayoutVars>
      </dgm:prSet>
      <dgm:spPr/>
    </dgm:pt>
    <dgm:pt modelId="{236F8F2F-B335-6D4E-8DCB-B0CAAF345B3B}" type="pres">
      <dgm:prSet presAssocID="{B514647C-CE44-4248-BC5D-0A979075946B}" presName="descendantText" presStyleLbl="alignAccFollowNode1" presStyleIdx="3" presStyleCnt="4" custScaleY="128109">
        <dgm:presLayoutVars>
          <dgm:bulletEnabled val="1"/>
        </dgm:presLayoutVars>
      </dgm:prSet>
      <dgm:spPr/>
    </dgm:pt>
  </dgm:ptLst>
  <dgm:cxnLst>
    <dgm:cxn modelId="{B0E9AB00-CD59-E646-93A4-B20C6FE23245}" srcId="{CCDB01C9-78DF-984C-8F27-1EE99167362B}" destId="{509524E0-45F7-1249-A66D-A08DDD938FA3}" srcOrd="1" destOrd="0" parTransId="{F0699287-E34E-C94C-9606-4F1CC9B9992D}" sibTransId="{2483D597-3128-7742-81DF-EAAE5AE25DD0}"/>
    <dgm:cxn modelId="{70306702-D564-6446-9503-09FA5481F1B4}" srcId="{C23CD7E2-677A-7248-853F-BB75825926C7}" destId="{81A6AB5E-9ABD-AD49-A71D-9B1D5A711D94}" srcOrd="5" destOrd="0" parTransId="{DBB4757B-912A-214D-B8CC-C6C319B7207E}" sibTransId="{859B86B8-374A-B64E-9CFE-B7282337A03F}"/>
    <dgm:cxn modelId="{BA048815-C499-2F45-80DC-415BA2B39750}" type="presOf" srcId="{69223BBB-9062-3A40-9696-D4645631125A}" destId="{6D848F24-4997-B649-BCE6-9A552A17B5D9}" srcOrd="0" destOrd="10" presId="urn:microsoft.com/office/officeart/2005/8/layout/vList5"/>
    <dgm:cxn modelId="{FAACA718-B654-EC45-B6DC-2C4CA0B8368B}" srcId="{69C536C1-C282-1A4A-97FC-97741C56089D}" destId="{894D120A-FF25-8C43-AF77-89268FE639C2}" srcOrd="1" destOrd="0" parTransId="{37C66B7D-1B60-5940-B11F-70F4B305B665}" sibTransId="{F0AA7D88-6CF2-BA43-B014-5088C398E163}"/>
    <dgm:cxn modelId="{0611681C-8298-644A-84BE-C74639F8D1F0}" type="presOf" srcId="{4A418482-8A02-A84C-9591-935F51E36A1E}" destId="{236F8F2F-B335-6D4E-8DCB-B0CAAF345B3B}" srcOrd="0" destOrd="1" presId="urn:microsoft.com/office/officeart/2005/8/layout/vList5"/>
    <dgm:cxn modelId="{7E4EE420-09ED-1A41-95B7-BF9C2C15DE57}" type="presOf" srcId="{21BB0936-C31A-EA42-96D4-2B6E2A27DA45}" destId="{6D848F24-4997-B649-BCE6-9A552A17B5D9}" srcOrd="0" destOrd="1" presId="urn:microsoft.com/office/officeart/2005/8/layout/vList5"/>
    <dgm:cxn modelId="{3A26A725-50C6-DF49-9D10-A1EC51D1ED8A}" type="presOf" srcId="{CCDB01C9-78DF-984C-8F27-1EE99167362B}" destId="{A8C18E41-3059-B746-AB47-139E35C576E9}" srcOrd="0" destOrd="0" presId="urn:microsoft.com/office/officeart/2005/8/layout/vList5"/>
    <dgm:cxn modelId="{4979B127-CB9C-3449-9579-C46E1445D241}" srcId="{894D120A-FF25-8C43-AF77-89268FE639C2}" destId="{48135786-6036-D244-AE99-6554683A920D}" srcOrd="0" destOrd="0" parTransId="{5A5D77DF-3D6F-F74C-A002-96AD3922897C}" sibTransId="{152319E1-736F-3742-BA20-C45B164755C7}"/>
    <dgm:cxn modelId="{4733CE27-5999-2248-8421-BEDFA25C1AF9}" type="presOf" srcId="{E1CBCB23-1BFB-9A4F-8C87-028904EDF3C5}" destId="{E84B29C4-599C-0F4C-BD16-7A189F43B1FB}" srcOrd="0" destOrd="3" presId="urn:microsoft.com/office/officeart/2005/8/layout/vList5"/>
    <dgm:cxn modelId="{B8D01028-60E4-DF49-B8AF-326787B395E9}" srcId="{BA34C804-F8CF-AC47-BC56-8F5275FCB6C5}" destId="{69223BBB-9062-3A40-9696-D4645631125A}" srcOrd="1" destOrd="0" parTransId="{11FC280B-3EB7-C249-8873-61E4623F8722}" sibTransId="{9E001BF3-6086-4B4B-8BD1-E53D89BA45AB}"/>
    <dgm:cxn modelId="{85541829-19FD-4B4A-A584-A6E607BF2B84}" type="presOf" srcId="{BA34C804-F8CF-AC47-BC56-8F5275FCB6C5}" destId="{6D848F24-4997-B649-BCE6-9A552A17B5D9}" srcOrd="0" destOrd="8" presId="urn:microsoft.com/office/officeart/2005/8/layout/vList5"/>
    <dgm:cxn modelId="{17102B2F-2A1B-7840-A374-D91A4487D4E2}" srcId="{B514647C-CE44-4248-BC5D-0A979075946B}" destId="{C906F140-BFF5-1747-B54D-E168CBA77AFA}" srcOrd="3" destOrd="0" parTransId="{53525151-CE40-9D4F-8FD4-BE937C8F9934}" sibTransId="{0ACD6A48-8D79-3849-AC03-AE268B37DE57}"/>
    <dgm:cxn modelId="{091BB62F-9F71-E141-A3A6-E5ECFC79801E}" srcId="{69C536C1-C282-1A4A-97FC-97741C56089D}" destId="{CCDB01C9-78DF-984C-8F27-1EE99167362B}" srcOrd="2" destOrd="0" parTransId="{FE4BA2BA-B05A-3140-A2E7-FC635C870E03}" sibTransId="{3EFB2369-3EB0-B248-BCBA-F572FC98847D}"/>
    <dgm:cxn modelId="{F6792C39-5A5E-1249-B3BD-822C7F80AEB6}" srcId="{894D120A-FF25-8C43-AF77-89268FE639C2}" destId="{E421C4FC-E2E0-CB45-A3C0-B4C71C6375E5}" srcOrd="1" destOrd="0" parTransId="{61F9B93A-3691-3941-A5AB-A782F364DFED}" sibTransId="{40262859-B6CF-EA4E-83E3-ECEF136C2F78}"/>
    <dgm:cxn modelId="{7278753C-E7F6-444A-9D20-B0F0B515B99D}" srcId="{CCDB01C9-78DF-984C-8F27-1EE99167362B}" destId="{E1CBCB23-1BFB-9A4F-8C87-028904EDF3C5}" srcOrd="3" destOrd="0" parTransId="{64A7D806-8F28-F743-B303-289A69708604}" sibTransId="{D4DEFAB5-13CE-8448-8240-469D95085C7E}"/>
    <dgm:cxn modelId="{5DAC883D-9429-D945-A7AE-96A4D5FEF2BE}" srcId="{C23CD7E2-677A-7248-853F-BB75825926C7}" destId="{21BB0936-C31A-EA42-96D4-2B6E2A27DA45}" srcOrd="1" destOrd="0" parTransId="{FD619303-9B2F-FC4C-8D0D-500E813B0BDF}" sibTransId="{3728D8A5-E5A8-2743-81BA-AF33B2E1DEB0}"/>
    <dgm:cxn modelId="{8B376F3E-FD4B-334B-A393-C666DCE050CA}" type="presOf" srcId="{65BD1805-C5FF-DE49-B398-06993B23C264}" destId="{E84B29C4-599C-0F4C-BD16-7A189F43B1FB}" srcOrd="0" destOrd="7" presId="urn:microsoft.com/office/officeart/2005/8/layout/vList5"/>
    <dgm:cxn modelId="{F3749E3E-953C-5F4B-AF30-DB9D0678F632}" srcId="{C23CD7E2-677A-7248-853F-BB75825926C7}" destId="{49F20B95-2223-B247-8594-3FDE6D70CBD4}" srcOrd="3" destOrd="0" parTransId="{B3E86E13-5C65-3348-975A-FF25DB9158BB}" sibTransId="{D7238E09-1931-9344-A6D9-8615E1C4428F}"/>
    <dgm:cxn modelId="{6A455845-0A71-DC4E-B855-6DB504E8A70E}" srcId="{CCDB01C9-78DF-984C-8F27-1EE99167362B}" destId="{EB6059B1-4F99-4741-9ACC-39133735D9E0}" srcOrd="5" destOrd="0" parTransId="{328C6F7A-ECBB-E24F-A679-C681F50C1E26}" sibTransId="{F35FA9A0-47BD-BC4D-8A48-64F1BBBD7E83}"/>
    <dgm:cxn modelId="{F067B345-C415-BC4E-8552-44EC28CE0278}" type="presOf" srcId="{3FFAF23C-44BD-A849-81F0-25A668A0CC2E}" destId="{6D848F24-4997-B649-BCE6-9A552A17B5D9}" srcOrd="0" destOrd="9" presId="urn:microsoft.com/office/officeart/2005/8/layout/vList5"/>
    <dgm:cxn modelId="{A4583548-4054-F140-B324-15D0C9601853}" type="presOf" srcId="{69C536C1-C282-1A4A-97FC-97741C56089D}" destId="{68F195BF-AEDE-7540-9DB2-6021F662EAC9}" srcOrd="0" destOrd="0" presId="urn:microsoft.com/office/officeart/2005/8/layout/vList5"/>
    <dgm:cxn modelId="{B1018E48-EBC8-B345-902B-3F3C891CC405}" srcId="{CCDB01C9-78DF-984C-8F27-1EE99167362B}" destId="{295A6776-0B59-8243-89EA-D571C575AC6B}" srcOrd="4" destOrd="0" parTransId="{0B55D71F-61EF-4648-A2B5-45EFFE2EEE3B}" sibTransId="{4D740583-5FE7-C642-A5AA-FAB18F859562}"/>
    <dgm:cxn modelId="{548B6D49-6615-384F-BA3B-940B2E7D011C}" srcId="{C23CD7E2-677A-7248-853F-BB75825926C7}" destId="{BA34C804-F8CF-AC47-BC56-8F5275FCB6C5}" srcOrd="8" destOrd="0" parTransId="{2EE01EE7-99F7-5543-955E-139C38B596DD}" sibTransId="{B7D620E5-72B1-A343-8C3C-55203638C943}"/>
    <dgm:cxn modelId="{233FBC4A-4A4D-8740-9513-2C4AFADBA717}" srcId="{BA34C804-F8CF-AC47-BC56-8F5275FCB6C5}" destId="{478E7ED9-BAA9-1148-A501-5DC45C6EBB7B}" srcOrd="2" destOrd="0" parTransId="{161FA629-C864-AA40-9DB7-2141E42ADA9A}" sibTransId="{36A14206-4F9B-B744-B918-E40BA54039D9}"/>
    <dgm:cxn modelId="{A146324F-DDEC-6641-A7A9-35FFEF16EC85}" type="presOf" srcId="{76921C81-5591-C940-8E26-2C24CDE42F28}" destId="{6D848F24-4997-B649-BCE6-9A552A17B5D9}" srcOrd="0" destOrd="7" presId="urn:microsoft.com/office/officeart/2005/8/layout/vList5"/>
    <dgm:cxn modelId="{824C3B5C-5D43-5B44-9C90-407E31211781}" srcId="{CCDB01C9-78DF-984C-8F27-1EE99167362B}" destId="{65BD1805-C5FF-DE49-B398-06993B23C264}" srcOrd="7" destOrd="0" parTransId="{B9426A99-B9EF-C640-8528-AC5CB8C70520}" sibTransId="{3CBA141F-89E3-EE49-A9A5-3ED02807EA10}"/>
    <dgm:cxn modelId="{4FC12563-5C81-A64C-82DE-E44E6597EED7}" srcId="{CCDB01C9-78DF-984C-8F27-1EE99167362B}" destId="{68A4C80F-39F6-1847-BC99-89E708FA44EA}" srcOrd="2" destOrd="0" parTransId="{C63BC236-5966-364A-A82E-D3F54BB188C4}" sibTransId="{9EAB6101-6C23-4F42-9A59-CBA976ABEC3F}"/>
    <dgm:cxn modelId="{AEAE5E63-368E-BE48-A32B-55139937B2B8}" type="presOf" srcId="{F1B6D581-4411-064F-B206-E467695BB234}" destId="{6D848F24-4997-B649-BCE6-9A552A17B5D9}" srcOrd="0" destOrd="0" presId="urn:microsoft.com/office/officeart/2005/8/layout/vList5"/>
    <dgm:cxn modelId="{1C62DC65-4E55-C147-9306-8789F1460DFE}" srcId="{B514647C-CE44-4248-BC5D-0A979075946B}" destId="{4A418482-8A02-A84C-9591-935F51E36A1E}" srcOrd="1" destOrd="0" parTransId="{58DD26D8-D105-3248-8D63-EC98E39125AD}" sibTransId="{716B14AC-2ADE-D143-8784-10F94308E0DD}"/>
    <dgm:cxn modelId="{4F840F6B-E432-894B-9D04-257EBEE04126}" type="presOf" srcId="{509524E0-45F7-1249-A66D-A08DDD938FA3}" destId="{E84B29C4-599C-0F4C-BD16-7A189F43B1FB}" srcOrd="0" destOrd="1" presId="urn:microsoft.com/office/officeart/2005/8/layout/vList5"/>
    <dgm:cxn modelId="{6F3E236E-5E22-A947-AC98-249992F089D6}" type="presOf" srcId="{60B58E20-22D5-8443-8A76-3415995D4E51}" destId="{6D848F24-4997-B649-BCE6-9A552A17B5D9}" srcOrd="0" destOrd="2" presId="urn:microsoft.com/office/officeart/2005/8/layout/vList5"/>
    <dgm:cxn modelId="{7BF85979-92B5-BB49-AEE5-63F321DAAF7E}" type="presOf" srcId="{00A9AC8B-B5C2-8346-8403-77E2047A9473}" destId="{236F8F2F-B335-6D4E-8DCB-B0CAAF345B3B}" srcOrd="0" destOrd="2" presId="urn:microsoft.com/office/officeart/2005/8/layout/vList5"/>
    <dgm:cxn modelId="{06E3F07F-B0C0-0E43-BA04-0F7F6BE1B8EE}" srcId="{CCDB01C9-78DF-984C-8F27-1EE99167362B}" destId="{C742EC45-72A2-C34F-BBD2-0AC807F7C601}" srcOrd="6" destOrd="0" parTransId="{7C319B3A-104A-8848-952E-D2C828ACB921}" sibTransId="{A296973F-7E52-6646-A64D-CD38D3250D5E}"/>
    <dgm:cxn modelId="{5E53D080-F9F1-9B46-932B-66675DBD0A8E}" srcId="{C23CD7E2-677A-7248-853F-BB75825926C7}" destId="{FDD8F245-24AF-8C45-8EB7-4AC0B2F65DEB}" srcOrd="6" destOrd="0" parTransId="{B898161D-F8A9-564A-9A95-F9A16581B990}" sibTransId="{4486DE5E-83D5-9D41-BFAB-C574D8149D65}"/>
    <dgm:cxn modelId="{23AB6685-F772-534A-AF20-741AB391B982}" srcId="{C23CD7E2-677A-7248-853F-BB75825926C7}" destId="{F1B6D581-4411-064F-B206-E467695BB234}" srcOrd="0" destOrd="0" parTransId="{44435D53-2CEC-274A-A469-45845351F241}" sibTransId="{F0EB63B0-4B09-8344-8C63-5B724ADB458C}"/>
    <dgm:cxn modelId="{7C0A5E8C-BEDB-9740-B3AB-6BA2308B17A7}" type="presOf" srcId="{EB6059B1-4F99-4741-9ACC-39133735D9E0}" destId="{E84B29C4-599C-0F4C-BD16-7A189F43B1FB}" srcOrd="0" destOrd="5" presId="urn:microsoft.com/office/officeart/2005/8/layout/vList5"/>
    <dgm:cxn modelId="{14EB218E-467D-054E-8D11-4B4EF92C2507}" type="presOf" srcId="{ABE59DB7-8398-064A-912F-DC979566CAF5}" destId="{236F8F2F-B335-6D4E-8DCB-B0CAAF345B3B}" srcOrd="0" destOrd="0" presId="urn:microsoft.com/office/officeart/2005/8/layout/vList5"/>
    <dgm:cxn modelId="{6F524B8E-1E97-DD45-9B8A-788FC2DBC0D7}" srcId="{CCDB01C9-78DF-984C-8F27-1EE99167362B}" destId="{7075B8DE-1080-024E-9222-3D856A127523}" srcOrd="0" destOrd="0" parTransId="{3F6850CC-ADE5-BC4E-9093-9D1A4AECC1D8}" sibTransId="{C75DCDFF-D01B-9B4D-9D04-76D9D42BFED1}"/>
    <dgm:cxn modelId="{6CFECF90-87A4-8A4D-9494-B242DA47DBC2}" type="presOf" srcId="{C23CD7E2-677A-7248-853F-BB75825926C7}" destId="{7E982005-46D5-AC43-8BBB-5DB1A1D7EBF0}" srcOrd="0" destOrd="0" presId="urn:microsoft.com/office/officeart/2005/8/layout/vList5"/>
    <dgm:cxn modelId="{BA09A891-2532-1640-B7F0-2DCF6EAE7448}" type="presOf" srcId="{E421C4FC-E2E0-CB45-A3C0-B4C71C6375E5}" destId="{0EEBE0AC-6F7B-044D-AC47-BB0AE71948A1}" srcOrd="0" destOrd="1" presId="urn:microsoft.com/office/officeart/2005/8/layout/vList5"/>
    <dgm:cxn modelId="{AADAF193-1B35-214C-99E8-EE4287CB926A}" srcId="{C23CD7E2-677A-7248-853F-BB75825926C7}" destId="{A2C6FE7D-7F25-C543-8EB6-B439439CD88E}" srcOrd="4" destOrd="0" parTransId="{2B249FE9-16BD-0E44-A815-9C20B5060277}" sibTransId="{6655E84B-A940-C04E-9C92-62674F4125BD}"/>
    <dgm:cxn modelId="{07B473A5-7E06-914C-A4B2-8696D58483F4}" srcId="{69C536C1-C282-1A4A-97FC-97741C56089D}" destId="{B514647C-CE44-4248-BC5D-0A979075946B}" srcOrd="3" destOrd="0" parTransId="{C3FF82D7-60AD-DD46-9554-045B3E6F93ED}" sibTransId="{D3E62F74-7C68-174A-843C-794B43A0623B}"/>
    <dgm:cxn modelId="{71B64EAA-7DA8-5445-9854-C2A0D98174EC}" srcId="{BA34C804-F8CF-AC47-BC56-8F5275FCB6C5}" destId="{3FFAF23C-44BD-A849-81F0-25A668A0CC2E}" srcOrd="0" destOrd="0" parTransId="{C6269D2E-449D-C746-8424-542370942B74}" sibTransId="{5268E3BF-E784-CD4E-8718-4B1BC3824810}"/>
    <dgm:cxn modelId="{87AD32AB-55FD-4D41-B847-E17AD3651202}" type="presOf" srcId="{C742EC45-72A2-C34F-BBD2-0AC807F7C601}" destId="{E84B29C4-599C-0F4C-BD16-7A189F43B1FB}" srcOrd="0" destOrd="6" presId="urn:microsoft.com/office/officeart/2005/8/layout/vList5"/>
    <dgm:cxn modelId="{880B50B0-DEBC-3342-8B9E-0EB832BC732E}" type="presOf" srcId="{68A4C80F-39F6-1847-BC99-89E708FA44EA}" destId="{E84B29C4-599C-0F4C-BD16-7A189F43B1FB}" srcOrd="0" destOrd="2" presId="urn:microsoft.com/office/officeart/2005/8/layout/vList5"/>
    <dgm:cxn modelId="{1AB6ADB1-C6EF-DF45-9903-10743CF1BD37}" type="presOf" srcId="{49F20B95-2223-B247-8594-3FDE6D70CBD4}" destId="{6D848F24-4997-B649-BCE6-9A552A17B5D9}" srcOrd="0" destOrd="3" presId="urn:microsoft.com/office/officeart/2005/8/layout/vList5"/>
    <dgm:cxn modelId="{E580BAB7-9FA6-AE4A-A46A-E7B0ADBFB979}" type="presOf" srcId="{295A6776-0B59-8243-89EA-D571C575AC6B}" destId="{E84B29C4-599C-0F4C-BD16-7A189F43B1FB}" srcOrd="0" destOrd="4" presId="urn:microsoft.com/office/officeart/2005/8/layout/vList5"/>
    <dgm:cxn modelId="{65CBFCBC-D490-2B46-B752-80CF42274541}" type="presOf" srcId="{B514647C-CE44-4248-BC5D-0A979075946B}" destId="{B7BDB969-94D3-2A4F-801C-9B801EDC16F2}" srcOrd="0" destOrd="0" presId="urn:microsoft.com/office/officeart/2005/8/layout/vList5"/>
    <dgm:cxn modelId="{325150C3-9671-634C-953E-75EA40902B90}" type="presOf" srcId="{894D120A-FF25-8C43-AF77-89268FE639C2}" destId="{AC79AB9F-E580-9547-9506-BAF707B2A68C}" srcOrd="0" destOrd="0" presId="urn:microsoft.com/office/officeart/2005/8/layout/vList5"/>
    <dgm:cxn modelId="{4C8AA6C5-CE41-F94D-84EF-A7CD41C10CA2}" srcId="{69C536C1-C282-1A4A-97FC-97741C56089D}" destId="{C23CD7E2-677A-7248-853F-BB75825926C7}" srcOrd="0" destOrd="0" parTransId="{EA0874EA-28C4-9A4E-9296-CB763BDFFD7F}" sibTransId="{4CA56FE3-06C3-C74B-9E5D-781F413E9846}"/>
    <dgm:cxn modelId="{2EA803C8-E58A-D440-A79F-48C125AAB307}" type="presOf" srcId="{FDD8F245-24AF-8C45-8EB7-4AC0B2F65DEB}" destId="{6D848F24-4997-B649-BCE6-9A552A17B5D9}" srcOrd="0" destOrd="6" presId="urn:microsoft.com/office/officeart/2005/8/layout/vList5"/>
    <dgm:cxn modelId="{C9E293CB-7947-FE4A-A419-2289A6A3D7ED}" srcId="{C23CD7E2-677A-7248-853F-BB75825926C7}" destId="{76921C81-5591-C940-8E26-2C24CDE42F28}" srcOrd="7" destOrd="0" parTransId="{71E12F10-5BAF-894A-AA35-C2C617214D23}" sibTransId="{EDB5D709-6F0B-AF41-962D-2F8AB2993FEA}"/>
    <dgm:cxn modelId="{1F0AD1D3-DC48-3D42-B226-344CA6970D26}" srcId="{B514647C-CE44-4248-BC5D-0A979075946B}" destId="{ABE59DB7-8398-064A-912F-DC979566CAF5}" srcOrd="0" destOrd="0" parTransId="{9AC671E8-3ABC-0C4F-BB82-377D8087547A}" sibTransId="{2938B7E6-9B2D-984B-A464-7E178989F03B}"/>
    <dgm:cxn modelId="{DBF894DB-62BC-C44B-B6D3-D8C8D5F7C371}" type="presOf" srcId="{48135786-6036-D244-AE99-6554683A920D}" destId="{0EEBE0AC-6F7B-044D-AC47-BB0AE71948A1}" srcOrd="0" destOrd="0" presId="urn:microsoft.com/office/officeart/2005/8/layout/vList5"/>
    <dgm:cxn modelId="{B442C3E4-A074-094A-9B17-DD0AB65AD39D}" type="presOf" srcId="{A2C6FE7D-7F25-C543-8EB6-B439439CD88E}" destId="{6D848F24-4997-B649-BCE6-9A552A17B5D9}" srcOrd="0" destOrd="4" presId="urn:microsoft.com/office/officeart/2005/8/layout/vList5"/>
    <dgm:cxn modelId="{B3E066EB-F4BA-A047-A533-8568E12C5CA6}" srcId="{C23CD7E2-677A-7248-853F-BB75825926C7}" destId="{60B58E20-22D5-8443-8A76-3415995D4E51}" srcOrd="2" destOrd="0" parTransId="{3D85E981-B84C-2A46-A466-3E4F13789AE4}" sibTransId="{3ACF8976-A836-3541-BDCD-0987BC70AF1B}"/>
    <dgm:cxn modelId="{2A2307F2-CC8F-204A-93E7-F49EEC53AF00}" type="presOf" srcId="{C906F140-BFF5-1747-B54D-E168CBA77AFA}" destId="{236F8F2F-B335-6D4E-8DCB-B0CAAF345B3B}" srcOrd="0" destOrd="3" presId="urn:microsoft.com/office/officeart/2005/8/layout/vList5"/>
    <dgm:cxn modelId="{370C9BF5-D0A9-B14E-9A92-E243D1B73402}" type="presOf" srcId="{7075B8DE-1080-024E-9222-3D856A127523}" destId="{E84B29C4-599C-0F4C-BD16-7A189F43B1FB}" srcOrd="0" destOrd="0" presId="urn:microsoft.com/office/officeart/2005/8/layout/vList5"/>
    <dgm:cxn modelId="{867CF0F8-5F20-1141-8A57-64A94B4C906E}" type="presOf" srcId="{81A6AB5E-9ABD-AD49-A71D-9B1D5A711D94}" destId="{6D848F24-4997-B649-BCE6-9A552A17B5D9}" srcOrd="0" destOrd="5" presId="urn:microsoft.com/office/officeart/2005/8/layout/vList5"/>
    <dgm:cxn modelId="{D12601F9-AE48-C045-89EB-66B335C5801B}" type="presOf" srcId="{478E7ED9-BAA9-1148-A501-5DC45C6EBB7B}" destId="{6D848F24-4997-B649-BCE6-9A552A17B5D9}" srcOrd="0" destOrd="11" presId="urn:microsoft.com/office/officeart/2005/8/layout/vList5"/>
    <dgm:cxn modelId="{9840E6F9-58F4-7E45-9DEF-5D5820EA9E84}" srcId="{B514647C-CE44-4248-BC5D-0A979075946B}" destId="{00A9AC8B-B5C2-8346-8403-77E2047A9473}" srcOrd="2" destOrd="0" parTransId="{6DB0409F-9166-A047-A486-8445B2B91EB5}" sibTransId="{AA09B2F6-BAB9-D449-A2B5-BDE7D6EC340C}"/>
    <dgm:cxn modelId="{615C656D-2ABE-FB4E-86F1-8D94EFB246EE}" type="presParOf" srcId="{68F195BF-AEDE-7540-9DB2-6021F662EAC9}" destId="{DF2500AB-4360-C341-8E1C-FEF32A7F10A3}" srcOrd="0" destOrd="0" presId="urn:microsoft.com/office/officeart/2005/8/layout/vList5"/>
    <dgm:cxn modelId="{8CC38B56-97AE-354C-9F43-555812504E4E}" type="presParOf" srcId="{DF2500AB-4360-C341-8E1C-FEF32A7F10A3}" destId="{7E982005-46D5-AC43-8BBB-5DB1A1D7EBF0}" srcOrd="0" destOrd="0" presId="urn:microsoft.com/office/officeart/2005/8/layout/vList5"/>
    <dgm:cxn modelId="{CAE7DC27-563F-FB45-B0E6-8D8FA8DD4306}" type="presParOf" srcId="{DF2500AB-4360-C341-8E1C-FEF32A7F10A3}" destId="{6D848F24-4997-B649-BCE6-9A552A17B5D9}" srcOrd="1" destOrd="0" presId="urn:microsoft.com/office/officeart/2005/8/layout/vList5"/>
    <dgm:cxn modelId="{83408E9D-8BDA-C94D-A5AE-E02CFAEFCCDB}" type="presParOf" srcId="{68F195BF-AEDE-7540-9DB2-6021F662EAC9}" destId="{E0B539A6-7D57-E84C-BA3A-C7A74BA6F467}" srcOrd="1" destOrd="0" presId="urn:microsoft.com/office/officeart/2005/8/layout/vList5"/>
    <dgm:cxn modelId="{3145F419-50BD-844E-8F80-2985F0DE48F0}" type="presParOf" srcId="{68F195BF-AEDE-7540-9DB2-6021F662EAC9}" destId="{EE14B9BE-5B7F-A546-A17F-27DD3DD8A9E3}" srcOrd="2" destOrd="0" presId="urn:microsoft.com/office/officeart/2005/8/layout/vList5"/>
    <dgm:cxn modelId="{8A1171E2-5C2C-604B-B509-651B04214A98}" type="presParOf" srcId="{EE14B9BE-5B7F-A546-A17F-27DD3DD8A9E3}" destId="{AC79AB9F-E580-9547-9506-BAF707B2A68C}" srcOrd="0" destOrd="0" presId="urn:microsoft.com/office/officeart/2005/8/layout/vList5"/>
    <dgm:cxn modelId="{B18219AC-F8DA-B046-A8CF-C4D6197CA9E9}" type="presParOf" srcId="{EE14B9BE-5B7F-A546-A17F-27DD3DD8A9E3}" destId="{0EEBE0AC-6F7B-044D-AC47-BB0AE71948A1}" srcOrd="1" destOrd="0" presId="urn:microsoft.com/office/officeart/2005/8/layout/vList5"/>
    <dgm:cxn modelId="{8572732D-ECB7-9A41-BBF1-C00EFD410492}" type="presParOf" srcId="{68F195BF-AEDE-7540-9DB2-6021F662EAC9}" destId="{325E4EB8-0984-8C47-9FC5-C61D070FFFA1}" srcOrd="3" destOrd="0" presId="urn:microsoft.com/office/officeart/2005/8/layout/vList5"/>
    <dgm:cxn modelId="{F4B1E2C0-6E3A-1D44-A0D1-7B3EF90830F2}" type="presParOf" srcId="{68F195BF-AEDE-7540-9DB2-6021F662EAC9}" destId="{CDF3244C-4A68-FC4C-B013-67F4D8688CDF}" srcOrd="4" destOrd="0" presId="urn:microsoft.com/office/officeart/2005/8/layout/vList5"/>
    <dgm:cxn modelId="{5E550744-89EB-D94E-8311-78163C421C32}" type="presParOf" srcId="{CDF3244C-4A68-FC4C-B013-67F4D8688CDF}" destId="{A8C18E41-3059-B746-AB47-139E35C576E9}" srcOrd="0" destOrd="0" presId="urn:microsoft.com/office/officeart/2005/8/layout/vList5"/>
    <dgm:cxn modelId="{75BE2272-ADFE-8642-8CDA-B14E11169EAE}" type="presParOf" srcId="{CDF3244C-4A68-FC4C-B013-67F4D8688CDF}" destId="{E84B29C4-599C-0F4C-BD16-7A189F43B1FB}" srcOrd="1" destOrd="0" presId="urn:microsoft.com/office/officeart/2005/8/layout/vList5"/>
    <dgm:cxn modelId="{B330042B-A51B-594A-B249-6D4206D86177}" type="presParOf" srcId="{68F195BF-AEDE-7540-9DB2-6021F662EAC9}" destId="{5BFD5B0A-B3A6-D64D-B266-C670F3968E22}" srcOrd="5" destOrd="0" presId="urn:microsoft.com/office/officeart/2005/8/layout/vList5"/>
    <dgm:cxn modelId="{3520EB73-E2C2-3C48-90B9-DFC76055BA91}" type="presParOf" srcId="{68F195BF-AEDE-7540-9DB2-6021F662EAC9}" destId="{CBEE5B81-FC0B-6644-80D4-FFFC4A8679F4}" srcOrd="6" destOrd="0" presId="urn:microsoft.com/office/officeart/2005/8/layout/vList5"/>
    <dgm:cxn modelId="{D4B6D440-413E-364F-BAAC-D2204F09A049}" type="presParOf" srcId="{CBEE5B81-FC0B-6644-80D4-FFFC4A8679F4}" destId="{B7BDB969-94D3-2A4F-801C-9B801EDC16F2}" srcOrd="0" destOrd="0" presId="urn:microsoft.com/office/officeart/2005/8/layout/vList5"/>
    <dgm:cxn modelId="{572BB858-F0FC-4047-8C6E-04D36B4FA314}" type="presParOf" srcId="{CBEE5B81-FC0B-6644-80D4-FFFC4A8679F4}" destId="{236F8F2F-B335-6D4E-8DCB-B0CAAF345B3B}"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848F24-4997-B649-BCE6-9A552A17B5D9}">
      <dsp:nvSpPr>
        <dsp:cNvPr id="0" name=""/>
        <dsp:cNvSpPr/>
      </dsp:nvSpPr>
      <dsp:spPr>
        <a:xfrm rot="5400000">
          <a:off x="6502717" y="-2694410"/>
          <a:ext cx="1295780" cy="6729984"/>
        </a:xfrm>
        <a:prstGeom prst="round2Same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533400">
            <a:lnSpc>
              <a:spcPct val="90000"/>
            </a:lnSpc>
            <a:spcBef>
              <a:spcPct val="0"/>
            </a:spcBef>
            <a:spcAft>
              <a:spcPct val="15000"/>
            </a:spcAft>
            <a:buChar char="•"/>
          </a:pPr>
          <a:endParaRPr lang="en-US" sz="1200" kern="1200" dirty="0"/>
        </a:p>
        <a:p>
          <a:pPr marL="114300" lvl="1" indent="-114300" algn="l" defTabSz="533400">
            <a:lnSpc>
              <a:spcPct val="90000"/>
            </a:lnSpc>
            <a:spcBef>
              <a:spcPct val="0"/>
            </a:spcBef>
            <a:spcAft>
              <a:spcPct val="15000"/>
            </a:spcAft>
            <a:buChar char="•"/>
          </a:pPr>
          <a:endParaRPr lang="en-US" sz="1200" kern="1200" dirty="0"/>
        </a:p>
        <a:p>
          <a:pPr marL="114300" lvl="1" indent="-114300" algn="l" defTabSz="533400">
            <a:lnSpc>
              <a:spcPct val="90000"/>
            </a:lnSpc>
            <a:spcBef>
              <a:spcPct val="0"/>
            </a:spcBef>
            <a:spcAft>
              <a:spcPct val="15000"/>
            </a:spcAft>
            <a:buChar char="•"/>
          </a:pPr>
          <a:endParaRPr lang="en-US" sz="1200" kern="1200" dirty="0"/>
        </a:p>
        <a:p>
          <a:pPr marL="114300" lvl="1" indent="-114300" algn="l" defTabSz="533400">
            <a:lnSpc>
              <a:spcPct val="90000"/>
            </a:lnSpc>
            <a:spcBef>
              <a:spcPct val="0"/>
            </a:spcBef>
            <a:spcAft>
              <a:spcPct val="15000"/>
            </a:spcAft>
            <a:buChar char="•"/>
          </a:pPr>
          <a:r>
            <a:rPr lang="en-US" sz="1200" kern="1200" dirty="0"/>
            <a:t>Critical Thinking &amp; Problem Solving Skills</a:t>
          </a:r>
        </a:p>
        <a:p>
          <a:pPr marL="114300" lvl="1" indent="-114300" algn="l" defTabSz="533400">
            <a:lnSpc>
              <a:spcPct val="90000"/>
            </a:lnSpc>
            <a:spcBef>
              <a:spcPct val="0"/>
            </a:spcBef>
            <a:spcAft>
              <a:spcPct val="15000"/>
            </a:spcAft>
            <a:buChar char="•"/>
          </a:pPr>
          <a:r>
            <a:rPr lang="en-US" sz="1200" kern="1200" dirty="0"/>
            <a:t>Exposure to Career Path</a:t>
          </a:r>
        </a:p>
        <a:p>
          <a:pPr marL="114300" lvl="1" indent="-114300" algn="l" defTabSz="533400">
            <a:lnSpc>
              <a:spcPct val="90000"/>
            </a:lnSpc>
            <a:spcBef>
              <a:spcPct val="0"/>
            </a:spcBef>
            <a:spcAft>
              <a:spcPct val="15000"/>
            </a:spcAft>
            <a:buChar char="•"/>
          </a:pPr>
          <a:r>
            <a:rPr lang="en-US" sz="1200" kern="1200" dirty="0"/>
            <a:t>Prepared Academically</a:t>
          </a:r>
        </a:p>
        <a:p>
          <a:pPr marL="114300" lvl="1" indent="-114300" algn="l" defTabSz="533400">
            <a:lnSpc>
              <a:spcPct val="90000"/>
            </a:lnSpc>
            <a:spcBef>
              <a:spcPct val="0"/>
            </a:spcBef>
            <a:spcAft>
              <a:spcPct val="15000"/>
            </a:spcAft>
            <a:buChar char="•"/>
          </a:pPr>
          <a:r>
            <a:rPr lang="en-US" sz="1200" kern="1200" dirty="0"/>
            <a:t>Good Communication Skills</a:t>
          </a:r>
        </a:p>
        <a:p>
          <a:pPr marL="114300" lvl="1" indent="-114300" algn="l" defTabSz="533400">
            <a:lnSpc>
              <a:spcPct val="90000"/>
            </a:lnSpc>
            <a:spcBef>
              <a:spcPct val="0"/>
            </a:spcBef>
            <a:spcAft>
              <a:spcPct val="15000"/>
            </a:spcAft>
            <a:buChar char="•"/>
          </a:pPr>
          <a:r>
            <a:rPr lang="en-US" sz="1200" kern="1200" dirty="0"/>
            <a:t>Technology Skills</a:t>
          </a:r>
        </a:p>
        <a:p>
          <a:pPr marL="114300" lvl="1" indent="-114300" algn="l" defTabSz="533400">
            <a:lnSpc>
              <a:spcPct val="90000"/>
            </a:lnSpc>
            <a:spcBef>
              <a:spcPct val="0"/>
            </a:spcBef>
            <a:spcAft>
              <a:spcPct val="15000"/>
            </a:spcAft>
            <a:buChar char="•"/>
          </a:pPr>
          <a:endParaRPr lang="en-US" sz="1200" kern="1200"/>
        </a:p>
        <a:p>
          <a:pPr marL="114300" lvl="2" indent="-57150" algn="l" defTabSz="355600">
            <a:lnSpc>
              <a:spcPct val="90000"/>
            </a:lnSpc>
            <a:spcBef>
              <a:spcPct val="0"/>
            </a:spcBef>
            <a:spcAft>
              <a:spcPct val="15000"/>
            </a:spcAft>
            <a:buChar char="•"/>
          </a:pPr>
          <a:endParaRPr lang="en-US" sz="800" kern="1200"/>
        </a:p>
        <a:p>
          <a:pPr marL="114300" lvl="2" indent="-57150" algn="l" defTabSz="355600">
            <a:lnSpc>
              <a:spcPct val="90000"/>
            </a:lnSpc>
            <a:spcBef>
              <a:spcPct val="0"/>
            </a:spcBef>
            <a:spcAft>
              <a:spcPct val="15000"/>
            </a:spcAft>
            <a:buChar char="•"/>
          </a:pPr>
          <a:endParaRPr lang="en-US" sz="800" kern="1200"/>
        </a:p>
        <a:p>
          <a:pPr marL="114300" lvl="2" indent="-57150" algn="l" defTabSz="355600">
            <a:lnSpc>
              <a:spcPct val="90000"/>
            </a:lnSpc>
            <a:spcBef>
              <a:spcPct val="0"/>
            </a:spcBef>
            <a:spcAft>
              <a:spcPct val="15000"/>
            </a:spcAft>
            <a:buChar char="•"/>
          </a:pPr>
          <a:endParaRPr lang="en-US" sz="800" kern="1200"/>
        </a:p>
      </dsp:txBody>
      <dsp:txXfrm rot="-5400000">
        <a:off x="3785616" y="85946"/>
        <a:ext cx="6666729" cy="1169270"/>
      </dsp:txXfrm>
    </dsp:sp>
    <dsp:sp modelId="{7E982005-46D5-AC43-8BBB-5DB1A1D7EBF0}">
      <dsp:nvSpPr>
        <dsp:cNvPr id="0" name=""/>
        <dsp:cNvSpPr/>
      </dsp:nvSpPr>
      <dsp:spPr>
        <a:xfrm>
          <a:off x="0" y="1290"/>
          <a:ext cx="3785616" cy="1338583"/>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kern="1200"/>
            <a:t>COLLEGE &amp; CAREER READY</a:t>
          </a:r>
        </a:p>
      </dsp:txBody>
      <dsp:txXfrm>
        <a:off x="65344" y="66634"/>
        <a:ext cx="3654928" cy="1207895"/>
      </dsp:txXfrm>
    </dsp:sp>
    <dsp:sp modelId="{0EEBE0AC-6F7B-044D-AC47-BB0AE71948A1}">
      <dsp:nvSpPr>
        <dsp:cNvPr id="0" name=""/>
        <dsp:cNvSpPr/>
      </dsp:nvSpPr>
      <dsp:spPr>
        <a:xfrm rot="5400000">
          <a:off x="6615174" y="-1288898"/>
          <a:ext cx="1070866" cy="6729984"/>
        </a:xfrm>
        <a:prstGeom prst="round2Same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t>Community service &amp; civic engagement</a:t>
          </a:r>
        </a:p>
        <a:p>
          <a:pPr marL="114300" lvl="1" indent="-114300" algn="l" defTabSz="622300">
            <a:lnSpc>
              <a:spcPct val="90000"/>
            </a:lnSpc>
            <a:spcBef>
              <a:spcPct val="0"/>
            </a:spcBef>
            <a:spcAft>
              <a:spcPct val="15000"/>
            </a:spcAft>
            <a:buChar char="•"/>
          </a:pPr>
          <a:r>
            <a:rPr lang="en-US" sz="1400" kern="1200" dirty="0"/>
            <a:t>Ability to work collaboratively &amp; respect different viewpoints.</a:t>
          </a:r>
        </a:p>
      </dsp:txBody>
      <dsp:txXfrm rot="-5400000">
        <a:off x="3785616" y="1592935"/>
        <a:ext cx="6677709" cy="966316"/>
      </dsp:txXfrm>
    </dsp:sp>
    <dsp:sp modelId="{AC79AB9F-E580-9547-9506-BAF707B2A68C}">
      <dsp:nvSpPr>
        <dsp:cNvPr id="0" name=""/>
        <dsp:cNvSpPr/>
      </dsp:nvSpPr>
      <dsp:spPr>
        <a:xfrm>
          <a:off x="0" y="1406802"/>
          <a:ext cx="3785616" cy="1338583"/>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kern="1200"/>
            <a:t>ETHICAL &amp; RESPONSIBLE CITIZEN</a:t>
          </a:r>
        </a:p>
      </dsp:txBody>
      <dsp:txXfrm>
        <a:off x="65344" y="1472146"/>
        <a:ext cx="3654928" cy="1207895"/>
      </dsp:txXfrm>
    </dsp:sp>
    <dsp:sp modelId="{E84B29C4-599C-0F4C-BD16-7A189F43B1FB}">
      <dsp:nvSpPr>
        <dsp:cNvPr id="0" name=""/>
        <dsp:cNvSpPr/>
      </dsp:nvSpPr>
      <dsp:spPr>
        <a:xfrm rot="5400000">
          <a:off x="6449441" y="144792"/>
          <a:ext cx="1388367" cy="6723411"/>
        </a:xfrm>
        <a:prstGeom prst="round2Same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endParaRPr lang="en-US" sz="1400" kern="1200"/>
        </a:p>
        <a:p>
          <a:pPr marL="114300" lvl="1" indent="-114300" algn="l" defTabSz="622300">
            <a:lnSpc>
              <a:spcPct val="90000"/>
            </a:lnSpc>
            <a:spcBef>
              <a:spcPct val="0"/>
            </a:spcBef>
            <a:spcAft>
              <a:spcPct val="15000"/>
            </a:spcAft>
            <a:buChar char="•"/>
          </a:pPr>
          <a:r>
            <a:rPr lang="en-US" sz="1400" kern="1200" dirty="0"/>
            <a:t>Organizational skills</a:t>
          </a:r>
        </a:p>
        <a:p>
          <a:pPr marL="114300" lvl="1" indent="-114300" algn="l" defTabSz="622300">
            <a:lnSpc>
              <a:spcPct val="90000"/>
            </a:lnSpc>
            <a:spcBef>
              <a:spcPct val="0"/>
            </a:spcBef>
            <a:spcAft>
              <a:spcPct val="15000"/>
            </a:spcAft>
            <a:buChar char="•"/>
          </a:pPr>
          <a:r>
            <a:rPr lang="en-US" sz="1400" kern="1200" dirty="0"/>
            <a:t>Time management</a:t>
          </a:r>
        </a:p>
        <a:p>
          <a:pPr marL="114300" lvl="1" indent="-114300" algn="l" defTabSz="622300">
            <a:lnSpc>
              <a:spcPct val="90000"/>
            </a:lnSpc>
            <a:spcBef>
              <a:spcPct val="0"/>
            </a:spcBef>
            <a:spcAft>
              <a:spcPct val="15000"/>
            </a:spcAft>
            <a:buChar char="•"/>
          </a:pPr>
          <a:r>
            <a:rPr lang="en-US" sz="1400" kern="1200" dirty="0"/>
            <a:t>Dependable</a:t>
          </a:r>
        </a:p>
        <a:p>
          <a:pPr marL="114300" lvl="1" indent="-114300" algn="l" defTabSz="622300">
            <a:lnSpc>
              <a:spcPct val="90000"/>
            </a:lnSpc>
            <a:spcBef>
              <a:spcPct val="0"/>
            </a:spcBef>
            <a:spcAft>
              <a:spcPct val="15000"/>
            </a:spcAft>
            <a:buChar char="•"/>
          </a:pPr>
          <a:r>
            <a:rPr lang="en-US" sz="1400" kern="1200" dirty="0"/>
            <a:t>Adaptable</a:t>
          </a:r>
        </a:p>
        <a:p>
          <a:pPr marL="114300" lvl="1" indent="-114300" algn="l" defTabSz="622300">
            <a:lnSpc>
              <a:spcPct val="90000"/>
            </a:lnSpc>
            <a:spcBef>
              <a:spcPct val="0"/>
            </a:spcBef>
            <a:spcAft>
              <a:spcPct val="15000"/>
            </a:spcAft>
            <a:buChar char="•"/>
          </a:pPr>
          <a:r>
            <a:rPr lang="en-US" sz="1400" kern="1200" dirty="0"/>
            <a:t>Money Management</a:t>
          </a:r>
        </a:p>
        <a:p>
          <a:pPr marL="114300" lvl="1" indent="-114300" algn="l" defTabSz="622300">
            <a:lnSpc>
              <a:spcPct val="90000"/>
            </a:lnSpc>
            <a:spcBef>
              <a:spcPct val="0"/>
            </a:spcBef>
            <a:spcAft>
              <a:spcPct val="15000"/>
            </a:spcAft>
            <a:buChar char="•"/>
          </a:pPr>
          <a:r>
            <a:rPr lang="en-US" sz="1400" kern="1200" dirty="0"/>
            <a:t>Grit, Resilience and Perseverance</a:t>
          </a:r>
        </a:p>
        <a:p>
          <a:pPr marL="114300" lvl="1" indent="-114300" algn="l" defTabSz="622300">
            <a:lnSpc>
              <a:spcPct val="90000"/>
            </a:lnSpc>
            <a:spcBef>
              <a:spcPct val="0"/>
            </a:spcBef>
            <a:spcAft>
              <a:spcPct val="15000"/>
            </a:spcAft>
            <a:buChar char="•"/>
          </a:pPr>
          <a:endParaRPr lang="en-US" sz="1400" kern="1200" dirty="0"/>
        </a:p>
      </dsp:txBody>
      <dsp:txXfrm rot="-5400000">
        <a:off x="3781919" y="2880088"/>
        <a:ext cx="6655637" cy="1252819"/>
      </dsp:txXfrm>
    </dsp:sp>
    <dsp:sp modelId="{A8C18E41-3059-B746-AB47-139E35C576E9}">
      <dsp:nvSpPr>
        <dsp:cNvPr id="0" name=""/>
        <dsp:cNvSpPr/>
      </dsp:nvSpPr>
      <dsp:spPr>
        <a:xfrm>
          <a:off x="0" y="2837206"/>
          <a:ext cx="3781919" cy="1338583"/>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kern="1200"/>
            <a:t>LIFE READY</a:t>
          </a:r>
        </a:p>
      </dsp:txBody>
      <dsp:txXfrm>
        <a:off x="65344" y="2902550"/>
        <a:ext cx="3651231" cy="1207895"/>
      </dsp:txXfrm>
    </dsp:sp>
    <dsp:sp modelId="{236F8F2F-B335-6D4E-8DCB-B0CAAF345B3B}">
      <dsp:nvSpPr>
        <dsp:cNvPr id="0" name=""/>
        <dsp:cNvSpPr/>
      </dsp:nvSpPr>
      <dsp:spPr>
        <a:xfrm rot="5400000">
          <a:off x="6457686" y="1591843"/>
          <a:ext cx="1371876" cy="6723411"/>
        </a:xfrm>
        <a:prstGeom prst="round2Same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Strong social &amp; emotional skills</a:t>
          </a:r>
        </a:p>
        <a:p>
          <a:pPr marL="171450" lvl="1" indent="-171450" algn="l" defTabSz="711200">
            <a:lnSpc>
              <a:spcPct val="90000"/>
            </a:lnSpc>
            <a:spcBef>
              <a:spcPct val="0"/>
            </a:spcBef>
            <a:spcAft>
              <a:spcPct val="15000"/>
            </a:spcAft>
            <a:buChar char="•"/>
          </a:pPr>
          <a:r>
            <a:rPr lang="en-US" sz="1600" kern="1200" dirty="0"/>
            <a:t>Self-awareness</a:t>
          </a:r>
        </a:p>
        <a:p>
          <a:pPr marL="171450" lvl="1" indent="-171450" algn="l" defTabSz="711200">
            <a:lnSpc>
              <a:spcPct val="90000"/>
            </a:lnSpc>
            <a:spcBef>
              <a:spcPct val="0"/>
            </a:spcBef>
            <a:spcAft>
              <a:spcPct val="15000"/>
            </a:spcAft>
            <a:buChar char="•"/>
          </a:pPr>
          <a:r>
            <a:rPr lang="en-US" sz="1600" kern="1200" dirty="0"/>
            <a:t>Confidence &amp; compassion</a:t>
          </a:r>
        </a:p>
        <a:p>
          <a:pPr marL="171450" lvl="1" indent="-171450" algn="l" defTabSz="711200">
            <a:lnSpc>
              <a:spcPct val="90000"/>
            </a:lnSpc>
            <a:spcBef>
              <a:spcPct val="0"/>
            </a:spcBef>
            <a:spcAft>
              <a:spcPct val="15000"/>
            </a:spcAft>
            <a:buChar char="•"/>
          </a:pPr>
          <a:r>
            <a:rPr lang="en-US" sz="1600" kern="1200" dirty="0"/>
            <a:t>Respect &amp; understanding for the purpose of an inclusive society that recognizes the diversity and individuality of all people</a:t>
          </a:r>
        </a:p>
      </dsp:txBody>
      <dsp:txXfrm rot="-5400000">
        <a:off x="3781919" y="4334580"/>
        <a:ext cx="6656442" cy="1237938"/>
      </dsp:txXfrm>
    </dsp:sp>
    <dsp:sp modelId="{B7BDB969-94D3-2A4F-801C-9B801EDC16F2}">
      <dsp:nvSpPr>
        <dsp:cNvPr id="0" name=""/>
        <dsp:cNvSpPr/>
      </dsp:nvSpPr>
      <dsp:spPr>
        <a:xfrm>
          <a:off x="0" y="4284258"/>
          <a:ext cx="3781919" cy="1338583"/>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kern="1200"/>
            <a:t>SOCIALLY AWARE INDIVIUAL</a:t>
          </a:r>
        </a:p>
      </dsp:txBody>
      <dsp:txXfrm>
        <a:off x="65344" y="4349602"/>
        <a:ext cx="3651231" cy="1207895"/>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319" cy="466391"/>
          </a:xfrm>
          <a:prstGeom prst="rect">
            <a:avLst/>
          </a:prstGeom>
        </p:spPr>
        <p:txBody>
          <a:bodyPr vert="horz" lIns="90306" tIns="45153" rIns="90306" bIns="45153" rtlCol="0"/>
          <a:lstStyle>
            <a:lvl1pPr algn="l">
              <a:defRPr sz="1200"/>
            </a:lvl1pPr>
          </a:lstStyle>
          <a:p>
            <a:endParaRPr lang="en-US" dirty="0"/>
          </a:p>
        </p:txBody>
      </p:sp>
      <p:sp>
        <p:nvSpPr>
          <p:cNvPr id="3" name="Date Placeholder 2"/>
          <p:cNvSpPr>
            <a:spLocks noGrp="1"/>
          </p:cNvSpPr>
          <p:nvPr>
            <p:ph type="dt" sz="quarter" idx="1"/>
          </p:nvPr>
        </p:nvSpPr>
        <p:spPr>
          <a:xfrm>
            <a:off x="3971517" y="0"/>
            <a:ext cx="3037319" cy="466391"/>
          </a:xfrm>
          <a:prstGeom prst="rect">
            <a:avLst/>
          </a:prstGeom>
        </p:spPr>
        <p:txBody>
          <a:bodyPr vert="horz" lIns="90306" tIns="45153" rIns="90306" bIns="45153" rtlCol="0"/>
          <a:lstStyle>
            <a:lvl1pPr algn="r">
              <a:defRPr sz="1200"/>
            </a:lvl1pPr>
          </a:lstStyle>
          <a:p>
            <a:r>
              <a:rPr lang="en-US" dirty="0"/>
              <a:t>8/12/2016</a:t>
            </a:r>
          </a:p>
        </p:txBody>
      </p:sp>
      <p:sp>
        <p:nvSpPr>
          <p:cNvPr id="4" name="Footer Placeholder 3"/>
          <p:cNvSpPr>
            <a:spLocks noGrp="1"/>
          </p:cNvSpPr>
          <p:nvPr>
            <p:ph type="ftr" sz="quarter" idx="2"/>
          </p:nvPr>
        </p:nvSpPr>
        <p:spPr>
          <a:xfrm>
            <a:off x="0" y="8830011"/>
            <a:ext cx="3037319" cy="466390"/>
          </a:xfrm>
          <a:prstGeom prst="rect">
            <a:avLst/>
          </a:prstGeom>
        </p:spPr>
        <p:txBody>
          <a:bodyPr vert="horz" lIns="90306" tIns="45153" rIns="90306" bIns="45153"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1517" y="8830011"/>
            <a:ext cx="3037319" cy="466390"/>
          </a:xfrm>
          <a:prstGeom prst="rect">
            <a:avLst/>
          </a:prstGeom>
        </p:spPr>
        <p:txBody>
          <a:bodyPr vert="horz" lIns="90306" tIns="45153" rIns="90306" bIns="45153" rtlCol="0" anchor="b"/>
          <a:lstStyle>
            <a:lvl1pPr algn="r">
              <a:defRPr sz="1200"/>
            </a:lvl1pPr>
          </a:lstStyle>
          <a:p>
            <a:fld id="{0C866AE7-994B-4BDF-820E-A8A344C06BFE}" type="slidenum">
              <a:rPr lang="en-US" smtClean="0"/>
              <a:t>‹#›</a:t>
            </a:fld>
            <a:endParaRPr lang="en-US" dirty="0"/>
          </a:p>
        </p:txBody>
      </p:sp>
    </p:spTree>
    <p:extLst>
      <p:ext uri="{BB962C8B-B14F-4D97-AF65-F5344CB8AC3E}">
        <p14:creationId xmlns:p14="http://schemas.microsoft.com/office/powerpoint/2010/main" val="4160282423"/>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6434"/>
          </a:xfrm>
          <a:prstGeom prst="rect">
            <a:avLst/>
          </a:prstGeom>
        </p:spPr>
        <p:txBody>
          <a:bodyPr vert="horz" lIns="93169" tIns="46584" rIns="93169" bIns="46584"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69" tIns="46584" rIns="93169" bIns="46584" rtlCol="0"/>
          <a:lstStyle>
            <a:lvl1pPr algn="r">
              <a:defRPr sz="1200"/>
            </a:lvl1pPr>
          </a:lstStyle>
          <a:p>
            <a:r>
              <a:rPr lang="en-US" dirty="0"/>
              <a:t>8/12/2016</a:t>
            </a:r>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69" tIns="46584" rIns="93169" bIns="46584"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69" tIns="46584" rIns="93169" bIns="4658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967"/>
            <a:ext cx="3037840" cy="466433"/>
          </a:xfrm>
          <a:prstGeom prst="rect">
            <a:avLst/>
          </a:prstGeom>
        </p:spPr>
        <p:txBody>
          <a:bodyPr vert="horz" lIns="93169" tIns="46584" rIns="93169" bIns="4658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69" tIns="46584" rIns="93169" bIns="46584" rtlCol="0" anchor="b"/>
          <a:lstStyle>
            <a:lvl1pPr algn="r">
              <a:defRPr sz="1200"/>
            </a:lvl1pPr>
          </a:lstStyle>
          <a:p>
            <a:fld id="{0F2C859E-E0A9-4333-9334-E96DBB569C87}" type="slidenum">
              <a:rPr lang="en-US" smtClean="0"/>
              <a:t>‹#›</a:t>
            </a:fld>
            <a:endParaRPr lang="en-US" dirty="0"/>
          </a:p>
        </p:txBody>
      </p:sp>
    </p:spTree>
    <p:extLst>
      <p:ext uri="{BB962C8B-B14F-4D97-AF65-F5344CB8AC3E}">
        <p14:creationId xmlns:p14="http://schemas.microsoft.com/office/powerpoint/2010/main" val="993661415"/>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2C859E-E0A9-4333-9334-E96DBB569C87}" type="slidenum">
              <a:rPr lang="en-US" smtClean="0"/>
              <a:t>1</a:t>
            </a:fld>
            <a:endParaRPr lang="en-US" dirty="0"/>
          </a:p>
        </p:txBody>
      </p:sp>
      <p:sp>
        <p:nvSpPr>
          <p:cNvPr id="5" name="Date Placeholder 4"/>
          <p:cNvSpPr>
            <a:spLocks noGrp="1"/>
          </p:cNvSpPr>
          <p:nvPr>
            <p:ph type="dt" idx="11"/>
          </p:nvPr>
        </p:nvSpPr>
        <p:spPr/>
        <p:txBody>
          <a:bodyPr/>
          <a:lstStyle/>
          <a:p>
            <a:r>
              <a:rPr lang="en-US" dirty="0"/>
              <a:t>8/12/2016</a:t>
            </a:r>
          </a:p>
        </p:txBody>
      </p:sp>
    </p:spTree>
    <p:extLst>
      <p:ext uri="{BB962C8B-B14F-4D97-AF65-F5344CB8AC3E}">
        <p14:creationId xmlns:p14="http://schemas.microsoft.com/office/powerpoint/2010/main" val="34397532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2C859E-E0A9-4333-9334-E96DBB569C87}" type="slidenum">
              <a:rPr lang="en-US" smtClean="0"/>
              <a:t>5</a:t>
            </a:fld>
            <a:endParaRPr lang="en-US" dirty="0"/>
          </a:p>
        </p:txBody>
      </p:sp>
      <p:sp>
        <p:nvSpPr>
          <p:cNvPr id="5" name="Date Placeholder 4"/>
          <p:cNvSpPr>
            <a:spLocks noGrp="1"/>
          </p:cNvSpPr>
          <p:nvPr>
            <p:ph type="dt" idx="11"/>
          </p:nvPr>
        </p:nvSpPr>
        <p:spPr/>
        <p:txBody>
          <a:bodyPr/>
          <a:lstStyle/>
          <a:p>
            <a:r>
              <a:rPr lang="en-US" dirty="0"/>
              <a:t>8/12/2016</a:t>
            </a:r>
          </a:p>
        </p:txBody>
      </p:sp>
    </p:spTree>
    <p:extLst>
      <p:ext uri="{BB962C8B-B14F-4D97-AF65-F5344CB8AC3E}">
        <p14:creationId xmlns:p14="http://schemas.microsoft.com/office/powerpoint/2010/main" val="24495533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673600" y="1122363"/>
            <a:ext cx="7518400" cy="2387600"/>
          </a:xfrm>
        </p:spPr>
        <p:txBody>
          <a:bodyPr anchor="b"/>
          <a:lstStyle>
            <a:lvl1pPr algn="ctr">
              <a:defRPr sz="6000">
                <a:solidFill>
                  <a:srgbClr val="0F4D84"/>
                </a:solidFill>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4673600" y="3602038"/>
            <a:ext cx="7518400" cy="1655762"/>
          </a:xfrm>
        </p:spPr>
        <p:txBody>
          <a:bodyPr/>
          <a:lstStyle>
            <a:lvl1pPr marL="0" indent="0" algn="ctr">
              <a:buNone/>
              <a:defRPr sz="2400">
                <a:solidFill>
                  <a:srgbClr val="7A7A7A"/>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BE1DCA3-BBBE-467B-8D75-8D30377E3A86}" type="datetime1">
              <a:rPr lang="en-US" smtClean="0"/>
              <a:t>6/10/18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000A64B-9672-4C0C-BA6F-51FB3D263A3F}" type="slidenum">
              <a:rPr lang="en-US" smtClean="0"/>
              <a:t>‹#›</a:t>
            </a:fld>
            <a:endParaRPr lang="en-US" dirty="0"/>
          </a:p>
        </p:txBody>
      </p:sp>
    </p:spTree>
    <p:extLst>
      <p:ext uri="{BB962C8B-B14F-4D97-AF65-F5344CB8AC3E}">
        <p14:creationId xmlns:p14="http://schemas.microsoft.com/office/powerpoint/2010/main" val="2776700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A4C4CE-4402-48CE-9B9B-525962AA488B}" type="datetime1">
              <a:rPr lang="en-US" smtClean="0"/>
              <a:t>6/10/18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000A64B-9672-4C0C-BA6F-51FB3D263A3F}" type="slidenum">
              <a:rPr lang="en-US" smtClean="0"/>
              <a:t>‹#›</a:t>
            </a:fld>
            <a:endParaRPr lang="en-US" dirty="0"/>
          </a:p>
        </p:txBody>
      </p:sp>
    </p:spTree>
    <p:extLst>
      <p:ext uri="{BB962C8B-B14F-4D97-AF65-F5344CB8AC3E}">
        <p14:creationId xmlns:p14="http://schemas.microsoft.com/office/powerpoint/2010/main" val="337581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D3506EE-020D-4709-882B-9ACA24D21BF5}" type="datetime1">
              <a:rPr lang="en-US" smtClean="0"/>
              <a:t>6/10/18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000A64B-9672-4C0C-BA6F-51FB3D263A3F}" type="slidenum">
              <a:rPr lang="en-US" smtClean="0"/>
              <a:t>‹#›</a:t>
            </a:fld>
            <a:endParaRPr lang="en-US" dirty="0"/>
          </a:p>
        </p:txBody>
      </p:sp>
    </p:spTree>
    <p:extLst>
      <p:ext uri="{BB962C8B-B14F-4D97-AF65-F5344CB8AC3E}">
        <p14:creationId xmlns:p14="http://schemas.microsoft.com/office/powerpoint/2010/main" val="3698623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0D05823-B254-4CAF-A985-9FAAFB1E0822}" type="datetime1">
              <a:rPr lang="en-US" smtClean="0"/>
              <a:t>6/10/18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000A64B-9672-4C0C-BA6F-51FB3D263A3F}" type="slidenum">
              <a:rPr lang="en-US" smtClean="0"/>
              <a:t>‹#›</a:t>
            </a:fld>
            <a:endParaRPr lang="en-US" dirty="0"/>
          </a:p>
        </p:txBody>
      </p:sp>
    </p:spTree>
    <p:extLst>
      <p:ext uri="{BB962C8B-B14F-4D97-AF65-F5344CB8AC3E}">
        <p14:creationId xmlns:p14="http://schemas.microsoft.com/office/powerpoint/2010/main" val="16408736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EA3DA78-5B25-4557-A408-09CF89BBCDC4}" type="datetime1">
              <a:rPr lang="en-US" smtClean="0"/>
              <a:t>6/10/18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000A64B-9672-4C0C-BA6F-51FB3D263A3F}" type="slidenum">
              <a:rPr lang="en-US" smtClean="0"/>
              <a:t>‹#›</a:t>
            </a:fld>
            <a:endParaRPr lang="en-US" dirty="0"/>
          </a:p>
        </p:txBody>
      </p:sp>
    </p:spTree>
    <p:extLst>
      <p:ext uri="{BB962C8B-B14F-4D97-AF65-F5344CB8AC3E}">
        <p14:creationId xmlns:p14="http://schemas.microsoft.com/office/powerpoint/2010/main" val="22384151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D009051-16E0-417A-B9D5-A4F9EDFD7083}" type="datetime1">
              <a:rPr lang="en-US" smtClean="0"/>
              <a:t>6/10/18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000A64B-9672-4C0C-BA6F-51FB3D263A3F}" type="slidenum">
              <a:rPr lang="en-US" smtClean="0"/>
              <a:t>‹#›</a:t>
            </a:fld>
            <a:endParaRPr lang="en-US" dirty="0"/>
          </a:p>
        </p:txBody>
      </p:sp>
    </p:spTree>
    <p:extLst>
      <p:ext uri="{BB962C8B-B14F-4D97-AF65-F5344CB8AC3E}">
        <p14:creationId xmlns:p14="http://schemas.microsoft.com/office/powerpoint/2010/main" val="2214480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673600" y="1122363"/>
            <a:ext cx="7518400" cy="2387600"/>
          </a:xfrm>
        </p:spPr>
        <p:txBody>
          <a:bodyPr anchor="b"/>
          <a:lstStyle>
            <a:lvl1pPr algn="ctr">
              <a:defRPr sz="6000">
                <a:solidFill>
                  <a:srgbClr val="0F4D84"/>
                </a:solidFill>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4673600" y="3602038"/>
            <a:ext cx="7518400" cy="1655762"/>
          </a:xfrm>
        </p:spPr>
        <p:txBody>
          <a:bodyPr/>
          <a:lstStyle>
            <a:lvl1pPr marL="0" indent="0" algn="ctr">
              <a:buNone/>
              <a:defRPr sz="2400">
                <a:solidFill>
                  <a:srgbClr val="7A7A7A"/>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5EBCD9C-56FC-49C4-8D6F-5A6CDDF890C6}" type="datetime1">
              <a:rPr lang="en-US" smtClean="0"/>
              <a:t>6/10/18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000A64B-9672-4C0C-BA6F-51FB3D263A3F}" type="slidenum">
              <a:rPr lang="en-US" smtClean="0"/>
              <a:t>‹#›</a:t>
            </a:fld>
            <a:endParaRPr lang="en-US" dirty="0"/>
          </a:p>
        </p:txBody>
      </p:sp>
    </p:spTree>
    <p:extLst>
      <p:ext uri="{BB962C8B-B14F-4D97-AF65-F5344CB8AC3E}">
        <p14:creationId xmlns:p14="http://schemas.microsoft.com/office/powerpoint/2010/main" val="2697303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2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673600" y="1122363"/>
            <a:ext cx="7518400" cy="2387600"/>
          </a:xfrm>
        </p:spPr>
        <p:txBody>
          <a:bodyPr anchor="b"/>
          <a:lstStyle>
            <a:lvl1pPr algn="ctr">
              <a:defRPr sz="6000">
                <a:solidFill>
                  <a:srgbClr val="0F4D84"/>
                </a:solidFill>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4673600" y="3602038"/>
            <a:ext cx="7518400" cy="1655762"/>
          </a:xfrm>
        </p:spPr>
        <p:txBody>
          <a:bodyPr/>
          <a:lstStyle>
            <a:lvl1pPr marL="0" indent="0" algn="ctr">
              <a:buNone/>
              <a:defRPr sz="2400">
                <a:solidFill>
                  <a:srgbClr val="7A7A7A"/>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2FD59C8-6CFE-4FAB-8BA7-D62ED451933E}" type="datetime1">
              <a:rPr lang="en-US" smtClean="0"/>
              <a:t>6/10/18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000A64B-9672-4C0C-BA6F-51FB3D263A3F}" type="slidenum">
              <a:rPr lang="en-US" smtClean="0"/>
              <a:t>‹#›</a:t>
            </a:fld>
            <a:endParaRPr lang="en-US" dirty="0"/>
          </a:p>
        </p:txBody>
      </p:sp>
    </p:spTree>
    <p:extLst>
      <p:ext uri="{BB962C8B-B14F-4D97-AF65-F5344CB8AC3E}">
        <p14:creationId xmlns:p14="http://schemas.microsoft.com/office/powerpoint/2010/main" val="2500370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5"/>
            <a:ext cx="8694683" cy="1325563"/>
          </a:xfrm>
        </p:spPr>
        <p:txBody>
          <a:bodyPr/>
          <a:lstStyle>
            <a:lvl1pPr>
              <a:defRPr b="1" baseline="0">
                <a:solidFill>
                  <a:srgbClr val="0D4D84"/>
                </a:solidFill>
              </a:defRPr>
            </a:lvl1pPr>
          </a:lstStyle>
          <a:p>
            <a:r>
              <a:rPr lang="en-US" dirty="0"/>
              <a:t>Click to edit graphic slide</a:t>
            </a:r>
          </a:p>
        </p:txBody>
      </p:sp>
      <p:sp>
        <p:nvSpPr>
          <p:cNvPr id="3" name="Content Placeholder 2"/>
          <p:cNvSpPr>
            <a:spLocks noGrp="1"/>
          </p:cNvSpPr>
          <p:nvPr>
            <p:ph idx="1"/>
          </p:nvPr>
        </p:nvSpPr>
        <p:spPr/>
        <p:txBody>
          <a:bodyPr/>
          <a:lstStyle>
            <a:lvl1pPr marL="228600" indent="-228600">
              <a:buFontTx/>
              <a:buBlip>
                <a:blip r:embed="rId2"/>
              </a:buBlip>
              <a:defRPr b="1">
                <a:solidFill>
                  <a:srgbClr val="7A7A7A"/>
                </a:solidFill>
              </a:defRPr>
            </a:lvl1pPr>
            <a:lvl2pPr marL="685800" indent="-228600">
              <a:buFontTx/>
              <a:buBlip>
                <a:blip r:embed="rId2"/>
              </a:buBlip>
              <a:defRPr>
                <a:solidFill>
                  <a:schemeClr val="bg2">
                    <a:lumMod val="50000"/>
                  </a:schemeClr>
                </a:solidFill>
              </a:defRPr>
            </a:lvl2pPr>
            <a:lvl3pPr marL="1143000" indent="-228600">
              <a:buFontTx/>
              <a:buBlip>
                <a:blip r:embed="rId2"/>
              </a:buBlip>
              <a:defRPr>
                <a:solidFill>
                  <a:schemeClr val="bg2">
                    <a:lumMod val="50000"/>
                  </a:schemeClr>
                </a:solidFill>
              </a:defRPr>
            </a:lvl3pPr>
            <a:lvl4pPr marL="1600200" indent="-228600">
              <a:buFontTx/>
              <a:buBlip>
                <a:blip r:embed="rId2"/>
              </a:buBlip>
              <a:defRPr>
                <a:solidFill>
                  <a:schemeClr val="bg2">
                    <a:lumMod val="50000"/>
                  </a:schemeClr>
                </a:solidFill>
              </a:defRPr>
            </a:lvl4pPr>
            <a:lvl5pPr marL="2057400" indent="-228600">
              <a:buFontTx/>
              <a:buBlip>
                <a:blip r:embed="rId2"/>
              </a:buBlip>
              <a:defRPr>
                <a:solidFill>
                  <a:schemeClr val="bg2">
                    <a:lumMod val="50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E69EFF-B1ED-4718-BDF9-BA966FF68A8A}" type="datetime1">
              <a:rPr lang="en-US" smtClean="0"/>
              <a:t>6/10/18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000A64B-9672-4C0C-BA6F-51FB3D263A3F}" type="slidenum">
              <a:rPr lang="en-US" smtClean="0"/>
              <a:t>‹#›</a:t>
            </a:fld>
            <a:endParaRPr lang="en-US" dirty="0"/>
          </a:p>
        </p:txBody>
      </p:sp>
    </p:spTree>
    <p:extLst>
      <p:ext uri="{BB962C8B-B14F-4D97-AF65-F5344CB8AC3E}">
        <p14:creationId xmlns:p14="http://schemas.microsoft.com/office/powerpoint/2010/main" val="1475312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8694683" cy="1325563"/>
          </a:xfrm>
        </p:spPr>
        <p:txBody>
          <a:bodyPr/>
          <a:lstStyle>
            <a:lvl1pPr>
              <a:defRPr b="1">
                <a:solidFill>
                  <a:srgbClr val="0D4D84"/>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marL="228600" indent="-228600">
              <a:buFontTx/>
              <a:buBlip>
                <a:blip r:embed="rId2"/>
              </a:buBlip>
              <a:defRPr b="1">
                <a:solidFill>
                  <a:srgbClr val="7A7A7A"/>
                </a:solidFill>
              </a:defRPr>
            </a:lvl1pPr>
            <a:lvl2pPr marL="685800" indent="-228600">
              <a:buFontTx/>
              <a:buBlip>
                <a:blip r:embed="rId2"/>
              </a:buBlip>
              <a:defRPr>
                <a:solidFill>
                  <a:schemeClr val="bg2">
                    <a:lumMod val="50000"/>
                  </a:schemeClr>
                </a:solidFill>
              </a:defRPr>
            </a:lvl2pPr>
            <a:lvl3pPr marL="1143000" indent="-228600">
              <a:buFontTx/>
              <a:buBlip>
                <a:blip r:embed="rId2"/>
              </a:buBlip>
              <a:defRPr>
                <a:solidFill>
                  <a:schemeClr val="bg2">
                    <a:lumMod val="50000"/>
                  </a:schemeClr>
                </a:solidFill>
              </a:defRPr>
            </a:lvl3pPr>
            <a:lvl4pPr marL="1600200" indent="-228600">
              <a:buFontTx/>
              <a:buBlip>
                <a:blip r:embed="rId2"/>
              </a:buBlip>
              <a:defRPr>
                <a:solidFill>
                  <a:schemeClr val="bg2">
                    <a:lumMod val="50000"/>
                  </a:schemeClr>
                </a:solidFill>
              </a:defRPr>
            </a:lvl4pPr>
            <a:lvl5pPr marL="2057400" indent="-228600">
              <a:buFontTx/>
              <a:buBlip>
                <a:blip r:embed="rId2"/>
              </a:buBlip>
              <a:defRPr>
                <a:solidFill>
                  <a:schemeClr val="bg2">
                    <a:lumMod val="50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30A176-0C5E-48E0-9F6D-A136445FBC0E}" type="datetime1">
              <a:rPr lang="en-US" smtClean="0"/>
              <a:t>6/10/18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000A64B-9672-4C0C-BA6F-51FB3D263A3F}" type="slidenum">
              <a:rPr lang="en-US" smtClean="0"/>
              <a:t>‹#›</a:t>
            </a:fld>
            <a:endParaRPr lang="en-US" dirty="0"/>
          </a:p>
        </p:txBody>
      </p:sp>
    </p:spTree>
    <p:extLst>
      <p:ext uri="{BB962C8B-B14F-4D97-AF65-F5344CB8AC3E}">
        <p14:creationId xmlns:p14="http://schemas.microsoft.com/office/powerpoint/2010/main" val="32629357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3" name="Date Placeholder 12"/>
          <p:cNvSpPr>
            <a:spLocks noGrp="1"/>
          </p:cNvSpPr>
          <p:nvPr>
            <p:ph type="dt" sz="half" idx="10"/>
          </p:nvPr>
        </p:nvSpPr>
        <p:spPr/>
        <p:txBody>
          <a:bodyPr/>
          <a:lstStyle/>
          <a:p>
            <a:fld id="{77CBF791-AB50-488C-80E0-3C23EA1929E1}" type="datetime1">
              <a:rPr lang="en-US" smtClean="0"/>
              <a:t>6/10/18</a:t>
            </a:fld>
            <a:endParaRPr lang="en-US" dirty="0"/>
          </a:p>
        </p:txBody>
      </p:sp>
      <p:sp>
        <p:nvSpPr>
          <p:cNvPr id="14" name="Footer Placeholder 13"/>
          <p:cNvSpPr>
            <a:spLocks noGrp="1"/>
          </p:cNvSpPr>
          <p:nvPr>
            <p:ph type="ftr" sz="quarter" idx="11"/>
          </p:nvPr>
        </p:nvSpPr>
        <p:spPr/>
        <p:txBody>
          <a:bodyPr/>
          <a:lstStyle/>
          <a:p>
            <a:endParaRPr lang="en-US" dirty="0"/>
          </a:p>
        </p:txBody>
      </p:sp>
      <p:sp>
        <p:nvSpPr>
          <p:cNvPr id="15" name="Slide Number Placeholder 14"/>
          <p:cNvSpPr>
            <a:spLocks noGrp="1"/>
          </p:cNvSpPr>
          <p:nvPr>
            <p:ph type="sldNum" sz="quarter" idx="12"/>
          </p:nvPr>
        </p:nvSpPr>
        <p:spPr/>
        <p:txBody>
          <a:bodyPr/>
          <a:lstStyle/>
          <a:p>
            <a:fld id="{D000A64B-9672-4C0C-BA6F-51FB3D263A3F}" type="slidenum">
              <a:rPr lang="en-US" smtClean="0"/>
              <a:t>‹#›</a:t>
            </a:fld>
            <a:endParaRPr lang="en-US" dirty="0"/>
          </a:p>
        </p:txBody>
      </p:sp>
      <p:sp>
        <p:nvSpPr>
          <p:cNvPr id="16" name="Title 15"/>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417385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C52C967-DA47-42C0-943A-343F58819949}" type="datetime1">
              <a:rPr lang="en-US" smtClean="0"/>
              <a:t>6/10/18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000A64B-9672-4C0C-BA6F-51FB3D263A3F}" type="slidenum">
              <a:rPr lang="en-US" smtClean="0"/>
              <a:t>‹#›</a:t>
            </a:fld>
            <a:endParaRPr lang="en-US" dirty="0"/>
          </a:p>
        </p:txBody>
      </p:sp>
    </p:spTree>
    <p:extLst>
      <p:ext uri="{BB962C8B-B14F-4D97-AF65-F5344CB8AC3E}">
        <p14:creationId xmlns:p14="http://schemas.microsoft.com/office/powerpoint/2010/main" val="1352715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C44378D-08F2-4265-81F2-66255153E37D}" type="datetime1">
              <a:rPr lang="en-US" smtClean="0"/>
              <a:t>6/10/18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000A64B-9672-4C0C-BA6F-51FB3D263A3F}" type="slidenum">
              <a:rPr lang="en-US" smtClean="0"/>
              <a:t>‹#›</a:t>
            </a:fld>
            <a:endParaRPr lang="en-US" dirty="0"/>
          </a:p>
        </p:txBody>
      </p:sp>
    </p:spTree>
    <p:extLst>
      <p:ext uri="{BB962C8B-B14F-4D97-AF65-F5344CB8AC3E}">
        <p14:creationId xmlns:p14="http://schemas.microsoft.com/office/powerpoint/2010/main" val="1398641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7EE7A1D-214D-4D41-A243-72CC5F424A40}" type="datetime1">
              <a:rPr lang="en-US" smtClean="0"/>
              <a:t>6/10/18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000A64B-9672-4C0C-BA6F-51FB3D263A3F}" type="slidenum">
              <a:rPr lang="en-US" smtClean="0"/>
              <a:t>‹#›</a:t>
            </a:fld>
            <a:endParaRPr lang="en-US" dirty="0"/>
          </a:p>
        </p:txBody>
      </p:sp>
    </p:spTree>
    <p:extLst>
      <p:ext uri="{BB962C8B-B14F-4D97-AF65-F5344CB8AC3E}">
        <p14:creationId xmlns:p14="http://schemas.microsoft.com/office/powerpoint/2010/main" val="1031198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6">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5980AC-9E53-48BC-931F-B96F05381553}" type="datetime1">
              <a:rPr lang="en-US" smtClean="0"/>
              <a:t>6/10/18</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00A64B-9672-4C0C-BA6F-51FB3D263A3F}" type="slidenum">
              <a:rPr lang="en-US" smtClean="0"/>
              <a:t>‹#›</a:t>
            </a:fld>
            <a:endParaRPr lang="en-US" dirty="0"/>
          </a:p>
        </p:txBody>
      </p:sp>
    </p:spTree>
    <p:extLst>
      <p:ext uri="{BB962C8B-B14F-4D97-AF65-F5344CB8AC3E}">
        <p14:creationId xmlns:p14="http://schemas.microsoft.com/office/powerpoint/2010/main" val="301775789"/>
      </p:ext>
    </p:extLst>
  </p:cSld>
  <p:clrMap bg1="lt1" tx1="dk1" bg2="lt2" tx2="dk2" accent1="accent1" accent2="accent2" accent3="accent3" accent4="accent4" accent5="accent5" accent6="accent6" hlink="hlink" folHlink="folHlink"/>
  <p:sldLayoutIdLst>
    <p:sldLayoutId id="2147483649" r:id="rId1"/>
    <p:sldLayoutId id="2147483661" r:id="rId2"/>
    <p:sldLayoutId id="2147483662" r:id="rId3"/>
    <p:sldLayoutId id="2147483660"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WTPS Strategic Plan</a:t>
            </a:r>
            <a:br>
              <a:rPr lang="en-US" dirty="0"/>
            </a:br>
            <a:r>
              <a:rPr lang="en-US" dirty="0"/>
              <a:t>Final Presentation to WTPS BOE</a:t>
            </a:r>
          </a:p>
        </p:txBody>
      </p:sp>
      <p:sp>
        <p:nvSpPr>
          <p:cNvPr id="3" name="Subtitle 2"/>
          <p:cNvSpPr>
            <a:spLocks noGrp="1"/>
          </p:cNvSpPr>
          <p:nvPr>
            <p:ph type="subTitle" idx="1"/>
          </p:nvPr>
        </p:nvSpPr>
        <p:spPr>
          <a:xfrm>
            <a:off x="6307438" y="4018880"/>
            <a:ext cx="4250724" cy="1107802"/>
          </a:xfrm>
        </p:spPr>
        <p:txBody>
          <a:bodyPr>
            <a:normAutofit/>
          </a:bodyPr>
          <a:lstStyle/>
          <a:p>
            <a:r>
              <a:rPr lang="en-US" sz="2200" dirty="0"/>
              <a:t>June 26, 2018</a:t>
            </a:r>
          </a:p>
        </p:txBody>
      </p:sp>
      <p:sp>
        <p:nvSpPr>
          <p:cNvPr id="4" name="Subtitle 2"/>
          <p:cNvSpPr txBox="1">
            <a:spLocks/>
          </p:cNvSpPr>
          <p:nvPr/>
        </p:nvSpPr>
        <p:spPr>
          <a:xfrm>
            <a:off x="8171934" y="4831680"/>
            <a:ext cx="4020065" cy="110780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rgbClr val="7A7A7A"/>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sz="2200" dirty="0"/>
          </a:p>
        </p:txBody>
      </p:sp>
      <p:sp>
        <p:nvSpPr>
          <p:cNvPr id="5" name="TextBox 4"/>
          <p:cNvSpPr txBox="1"/>
          <p:nvPr/>
        </p:nvSpPr>
        <p:spPr>
          <a:xfrm>
            <a:off x="2948559" y="671566"/>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0035434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6896" y="92420"/>
            <a:ext cx="8694683" cy="1325563"/>
          </a:xfrm>
        </p:spPr>
        <p:txBody>
          <a:bodyPr/>
          <a:lstStyle/>
          <a:p>
            <a:r>
              <a:rPr lang="en-US" dirty="0"/>
              <a:t>Overarching Opportunities</a:t>
            </a:r>
          </a:p>
        </p:txBody>
      </p:sp>
      <p:sp>
        <p:nvSpPr>
          <p:cNvPr id="3" name="Content Placeholder 2"/>
          <p:cNvSpPr>
            <a:spLocks noGrp="1"/>
          </p:cNvSpPr>
          <p:nvPr>
            <p:ph idx="1"/>
          </p:nvPr>
        </p:nvSpPr>
        <p:spPr>
          <a:xfrm>
            <a:off x="506896" y="1166191"/>
            <a:ext cx="10515600" cy="4758980"/>
          </a:xfrm>
        </p:spPr>
        <p:txBody>
          <a:bodyPr>
            <a:normAutofit lnSpcReduction="10000"/>
          </a:bodyPr>
          <a:lstStyle/>
          <a:p>
            <a:r>
              <a:rPr lang="en-US" dirty="0"/>
              <a:t> Time is RIGHT for stepping back, taking a deep breath and planning the future!</a:t>
            </a:r>
          </a:p>
          <a:p>
            <a:pPr lvl="1"/>
            <a:r>
              <a:rPr lang="en-US" dirty="0"/>
              <a:t>Learned from initiatives (one2one, redistricting, full-day K)</a:t>
            </a:r>
          </a:p>
          <a:p>
            <a:r>
              <a:rPr lang="en-US" dirty="0"/>
              <a:t> Foundation is stable ~ (even if keep the status quo)</a:t>
            </a:r>
          </a:p>
          <a:p>
            <a:r>
              <a:rPr lang="en-US" dirty="0"/>
              <a:t> Reinventing and planning is exciting/inspiring</a:t>
            </a:r>
          </a:p>
          <a:p>
            <a:pPr lvl="1"/>
            <a:r>
              <a:rPr lang="en-US" dirty="0"/>
              <a:t> Creative Partnerships | Creating new Systems</a:t>
            </a:r>
          </a:p>
          <a:p>
            <a:pPr lvl="1"/>
            <a:r>
              <a:rPr lang="en-US" dirty="0"/>
              <a:t> Learning to do More with Less</a:t>
            </a:r>
          </a:p>
          <a:p>
            <a:pPr lvl="1"/>
            <a:r>
              <a:rPr lang="en-US" dirty="0"/>
              <a:t> Utilizing technology as tool to reach beyond the norm/average</a:t>
            </a:r>
          </a:p>
          <a:p>
            <a:r>
              <a:rPr lang="en-US" dirty="0"/>
              <a:t>Education is in a dynamic space.  </a:t>
            </a:r>
          </a:p>
          <a:p>
            <a:pPr lvl="1"/>
            <a:r>
              <a:rPr lang="en-US" dirty="0"/>
              <a:t>Engagement – Creating dynamic ways to engage </a:t>
            </a:r>
          </a:p>
          <a:p>
            <a:pPr lvl="1"/>
            <a:r>
              <a:rPr lang="en-US" dirty="0"/>
              <a:t>Project based/Makerspace/Credentials</a:t>
            </a:r>
          </a:p>
          <a:p>
            <a:pPr lvl="1"/>
            <a:r>
              <a:rPr lang="en-US" dirty="0"/>
              <a:t>Smaller schools (schools within schools)</a:t>
            </a:r>
          </a:p>
        </p:txBody>
      </p:sp>
      <p:sp>
        <p:nvSpPr>
          <p:cNvPr id="4" name="Slide Number Placeholder 3"/>
          <p:cNvSpPr>
            <a:spLocks noGrp="1"/>
          </p:cNvSpPr>
          <p:nvPr>
            <p:ph type="sldNum" sz="quarter" idx="12"/>
          </p:nvPr>
        </p:nvSpPr>
        <p:spPr/>
        <p:txBody>
          <a:bodyPr/>
          <a:lstStyle/>
          <a:p>
            <a:fld id="{D000A64B-9672-4C0C-BA6F-51FB3D263A3F}" type="slidenum">
              <a:rPr lang="en-US" smtClean="0"/>
              <a:t>10</a:t>
            </a:fld>
            <a:endParaRPr lang="en-US" dirty="0"/>
          </a:p>
        </p:txBody>
      </p:sp>
    </p:spTree>
    <p:extLst>
      <p:ext uri="{BB962C8B-B14F-4D97-AF65-F5344CB8AC3E}">
        <p14:creationId xmlns:p14="http://schemas.microsoft.com/office/powerpoint/2010/main" val="4507866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WTPS Mission Statement</a:t>
            </a:r>
          </a:p>
        </p:txBody>
      </p:sp>
      <p:sp>
        <p:nvSpPr>
          <p:cNvPr id="3" name="Content Placeholder 2"/>
          <p:cNvSpPr>
            <a:spLocks noGrp="1"/>
          </p:cNvSpPr>
          <p:nvPr>
            <p:ph idx="1"/>
          </p:nvPr>
        </p:nvSpPr>
        <p:spPr/>
        <p:txBody>
          <a:bodyPr/>
          <a:lstStyle/>
          <a:p>
            <a:r>
              <a:rPr lang="en-US" dirty="0"/>
              <a:t>The mission of the Washington Township Public Schools is to provide a safe, positive, and progressive environment that provides opportunity for all students to attain the knowledge and skills specified in the New Jersey Core Curriculum Content Standards and the New Jersey State Learning Standards at all grade levels, as to ensure their full participation in an ever changing world as responsible, self-directed, and civic-minded citizens. </a:t>
            </a:r>
          </a:p>
        </p:txBody>
      </p:sp>
      <p:sp>
        <p:nvSpPr>
          <p:cNvPr id="4" name="Slide Number Placeholder 3"/>
          <p:cNvSpPr>
            <a:spLocks noGrp="1"/>
          </p:cNvSpPr>
          <p:nvPr>
            <p:ph type="sldNum" sz="quarter" idx="12"/>
          </p:nvPr>
        </p:nvSpPr>
        <p:spPr/>
        <p:txBody>
          <a:bodyPr/>
          <a:lstStyle/>
          <a:p>
            <a:fld id="{D000A64B-9672-4C0C-BA6F-51FB3D263A3F}" type="slidenum">
              <a:rPr lang="en-US" smtClean="0"/>
              <a:t>11</a:t>
            </a:fld>
            <a:endParaRPr lang="en-US" dirty="0"/>
          </a:p>
        </p:txBody>
      </p:sp>
    </p:spTree>
    <p:extLst>
      <p:ext uri="{BB962C8B-B14F-4D97-AF65-F5344CB8AC3E}">
        <p14:creationId xmlns:p14="http://schemas.microsoft.com/office/powerpoint/2010/main" val="3862881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WTPS Vision Statement:</a:t>
            </a:r>
          </a:p>
        </p:txBody>
      </p:sp>
      <p:sp>
        <p:nvSpPr>
          <p:cNvPr id="3" name="Content Placeholder 2"/>
          <p:cNvSpPr>
            <a:spLocks noGrp="1"/>
          </p:cNvSpPr>
          <p:nvPr>
            <p:ph idx="1"/>
          </p:nvPr>
        </p:nvSpPr>
        <p:spPr/>
        <p:txBody>
          <a:bodyPr/>
          <a:lstStyle/>
          <a:p>
            <a:r>
              <a:rPr lang="en-US" b="0" dirty="0"/>
              <a:t>The Washington </a:t>
            </a:r>
            <a:r>
              <a:rPr lang="en-US" b="0"/>
              <a:t>Township School </a:t>
            </a:r>
            <a:r>
              <a:rPr lang="en-US" b="0" dirty="0"/>
              <a:t>D</a:t>
            </a:r>
            <a:r>
              <a:rPr lang="en-US" b="0"/>
              <a:t>istrict </a:t>
            </a:r>
            <a:r>
              <a:rPr lang="en-US" b="0" dirty="0"/>
              <a:t>will promote a safe, inclusive environment that embraces differences and provides varied experiences to help </a:t>
            </a:r>
            <a:r>
              <a:rPr lang="en-US" i="1" dirty="0"/>
              <a:t>all</a:t>
            </a:r>
            <a:r>
              <a:rPr lang="en-US" b="0" dirty="0"/>
              <a:t> students build an academic foundation that will develop critical thinking skills, interpersonal skills, social and emotional intelligence, and the confidence to be ethical, responsible, and productive citizens in a global society. </a:t>
            </a:r>
          </a:p>
        </p:txBody>
      </p:sp>
      <p:sp>
        <p:nvSpPr>
          <p:cNvPr id="4" name="Slide Number Placeholder 3"/>
          <p:cNvSpPr>
            <a:spLocks noGrp="1"/>
          </p:cNvSpPr>
          <p:nvPr>
            <p:ph type="sldNum" sz="quarter" idx="12"/>
          </p:nvPr>
        </p:nvSpPr>
        <p:spPr/>
        <p:txBody>
          <a:bodyPr/>
          <a:lstStyle/>
          <a:p>
            <a:fld id="{D000A64B-9672-4C0C-BA6F-51FB3D263A3F}" type="slidenum">
              <a:rPr lang="en-US" smtClean="0"/>
              <a:t>12</a:t>
            </a:fld>
            <a:endParaRPr lang="en-US" dirty="0"/>
          </a:p>
        </p:txBody>
      </p:sp>
    </p:spTree>
    <p:extLst>
      <p:ext uri="{BB962C8B-B14F-4D97-AF65-F5344CB8AC3E}">
        <p14:creationId xmlns:p14="http://schemas.microsoft.com/office/powerpoint/2010/main" val="8276703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85057" y="91993"/>
            <a:ext cx="8694683" cy="1325563"/>
          </a:xfrm>
        </p:spPr>
        <p:txBody>
          <a:bodyPr/>
          <a:lstStyle/>
          <a:p>
            <a:r>
              <a:rPr lang="en-US" dirty="0"/>
              <a:t>Portrait of the WTPS Graduate</a:t>
            </a:r>
          </a:p>
        </p:txBody>
      </p:sp>
      <p:sp>
        <p:nvSpPr>
          <p:cNvPr id="4" name="Slide Number Placeholder 3"/>
          <p:cNvSpPr>
            <a:spLocks noGrp="1"/>
          </p:cNvSpPr>
          <p:nvPr>
            <p:ph type="sldNum" sz="quarter" idx="12"/>
          </p:nvPr>
        </p:nvSpPr>
        <p:spPr/>
        <p:txBody>
          <a:bodyPr/>
          <a:lstStyle/>
          <a:p>
            <a:fld id="{D000A64B-9672-4C0C-BA6F-51FB3D263A3F}" type="slidenum">
              <a:rPr lang="en-US" smtClean="0"/>
              <a:t>13</a:t>
            </a:fld>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301774388"/>
              </p:ext>
            </p:extLst>
          </p:nvPr>
        </p:nvGraphicFramePr>
        <p:xfrm>
          <a:off x="838200" y="973778"/>
          <a:ext cx="10515600" cy="56407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089600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64E8E-CC1B-8D46-9856-C34E8C4B81F7}"/>
              </a:ext>
            </a:extLst>
          </p:cNvPr>
          <p:cNvSpPr>
            <a:spLocks noGrp="1"/>
          </p:cNvSpPr>
          <p:nvPr>
            <p:ph type="title"/>
          </p:nvPr>
        </p:nvSpPr>
        <p:spPr>
          <a:xfrm>
            <a:off x="745435" y="0"/>
            <a:ext cx="8694683" cy="1325563"/>
          </a:xfrm>
        </p:spPr>
        <p:txBody>
          <a:bodyPr/>
          <a:lstStyle/>
          <a:p>
            <a:r>
              <a:rPr lang="en-US" dirty="0"/>
              <a:t>Recommendations</a:t>
            </a:r>
          </a:p>
        </p:txBody>
      </p:sp>
      <p:sp>
        <p:nvSpPr>
          <p:cNvPr id="3" name="Content Placeholder 2">
            <a:extLst>
              <a:ext uri="{FF2B5EF4-FFF2-40B4-BE49-F238E27FC236}">
                <a16:creationId xmlns:a16="http://schemas.microsoft.com/office/drawing/2014/main" id="{37EC5F42-9A61-D342-8D0D-6359B33D15B1}"/>
              </a:ext>
            </a:extLst>
          </p:cNvPr>
          <p:cNvSpPr>
            <a:spLocks noGrp="1"/>
          </p:cNvSpPr>
          <p:nvPr>
            <p:ph idx="1"/>
          </p:nvPr>
        </p:nvSpPr>
        <p:spPr>
          <a:xfrm>
            <a:off x="838200" y="1033670"/>
            <a:ext cx="10515600" cy="5565913"/>
          </a:xfrm>
        </p:spPr>
        <p:txBody>
          <a:bodyPr>
            <a:normAutofit fontScale="77500" lnSpcReduction="20000"/>
          </a:bodyPr>
          <a:lstStyle/>
          <a:p>
            <a:pPr lvl="0"/>
            <a:r>
              <a:rPr lang="en-US" dirty="0"/>
              <a:t> </a:t>
            </a:r>
            <a:r>
              <a:rPr lang="en-US" sz="4000" dirty="0"/>
              <a:t>To address students who may be considered in the “middle” with equal intensity as high performing students and special need students, it is strongly recommended that consideration be given to reconfiguring the high school toward smaller learning communities that are centered on college and career pathways. There are multiple options as to how this could be accomplished, including career technical clusters and/or themed educational clusters or academies such as STEM or STEAM, Humanities, Fine Arts, Allied Health and/or an International Baccalaureate Program. </a:t>
            </a:r>
          </a:p>
          <a:p>
            <a:pPr lvl="0"/>
            <a:r>
              <a:rPr lang="en-US" sz="4000" dirty="0"/>
              <a:t> If recommendation #1 is pursued, it is also suggested that preparation for the high school process begin in the district's middle schools.  This may require some reconfiguration of the middle school curriculum.</a:t>
            </a:r>
          </a:p>
          <a:p>
            <a:endParaRPr lang="en-US" dirty="0"/>
          </a:p>
        </p:txBody>
      </p:sp>
      <p:sp>
        <p:nvSpPr>
          <p:cNvPr id="4" name="Slide Number Placeholder 3">
            <a:extLst>
              <a:ext uri="{FF2B5EF4-FFF2-40B4-BE49-F238E27FC236}">
                <a16:creationId xmlns:a16="http://schemas.microsoft.com/office/drawing/2014/main" id="{2DFCAADB-48A4-2F4A-A509-AFBD2EBF98B8}"/>
              </a:ext>
            </a:extLst>
          </p:cNvPr>
          <p:cNvSpPr>
            <a:spLocks noGrp="1"/>
          </p:cNvSpPr>
          <p:nvPr>
            <p:ph type="sldNum" sz="quarter" idx="12"/>
          </p:nvPr>
        </p:nvSpPr>
        <p:spPr/>
        <p:txBody>
          <a:bodyPr/>
          <a:lstStyle/>
          <a:p>
            <a:fld id="{D000A64B-9672-4C0C-BA6F-51FB3D263A3F}" type="slidenum">
              <a:rPr lang="en-US" smtClean="0"/>
              <a:t>14</a:t>
            </a:fld>
            <a:endParaRPr lang="en-US" dirty="0"/>
          </a:p>
        </p:txBody>
      </p:sp>
    </p:spTree>
    <p:extLst>
      <p:ext uri="{BB962C8B-B14F-4D97-AF65-F5344CB8AC3E}">
        <p14:creationId xmlns:p14="http://schemas.microsoft.com/office/powerpoint/2010/main" val="28162682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C3BC43-ADEC-6B41-8D7E-6392B1FBE041}"/>
              </a:ext>
            </a:extLst>
          </p:cNvPr>
          <p:cNvSpPr>
            <a:spLocks noGrp="1"/>
          </p:cNvSpPr>
          <p:nvPr>
            <p:ph type="title"/>
          </p:nvPr>
        </p:nvSpPr>
        <p:spPr/>
        <p:txBody>
          <a:bodyPr/>
          <a:lstStyle/>
          <a:p>
            <a:r>
              <a:rPr lang="en-US" dirty="0"/>
              <a:t>Recommendations cont.</a:t>
            </a:r>
          </a:p>
        </p:txBody>
      </p:sp>
      <p:sp>
        <p:nvSpPr>
          <p:cNvPr id="3" name="Content Placeholder 2">
            <a:extLst>
              <a:ext uri="{FF2B5EF4-FFF2-40B4-BE49-F238E27FC236}">
                <a16:creationId xmlns:a16="http://schemas.microsoft.com/office/drawing/2014/main" id="{756C9042-73FA-1648-9403-B760700D647F}"/>
              </a:ext>
            </a:extLst>
          </p:cNvPr>
          <p:cNvSpPr>
            <a:spLocks noGrp="1"/>
          </p:cNvSpPr>
          <p:nvPr>
            <p:ph idx="1"/>
          </p:nvPr>
        </p:nvSpPr>
        <p:spPr/>
        <p:txBody>
          <a:bodyPr>
            <a:normAutofit/>
          </a:bodyPr>
          <a:lstStyle/>
          <a:p>
            <a:pPr lvl="0"/>
            <a:r>
              <a:rPr lang="en-US" dirty="0"/>
              <a:t> Consider the cost and potential cost savings of moving the Eileen Abbott administration building into vacant space in the high school.</a:t>
            </a:r>
          </a:p>
          <a:p>
            <a:pPr lvl="0"/>
            <a:r>
              <a:rPr lang="en-US" dirty="0"/>
              <a:t> Review of job descriptions should be a priority.  As technology continues to influence the work world, it will be important to determine the relevance of some of the district’s current positions.  Additionally, skill sets required to perform associated responsibilities in the context of the district’s current and future job descriptions should be reviewed.</a:t>
            </a:r>
          </a:p>
          <a:p>
            <a:endParaRPr lang="en-US" dirty="0"/>
          </a:p>
        </p:txBody>
      </p:sp>
      <p:sp>
        <p:nvSpPr>
          <p:cNvPr id="4" name="Slide Number Placeholder 3">
            <a:extLst>
              <a:ext uri="{FF2B5EF4-FFF2-40B4-BE49-F238E27FC236}">
                <a16:creationId xmlns:a16="http://schemas.microsoft.com/office/drawing/2014/main" id="{97EF5147-AEA9-B54B-9640-75CE8BFDF628}"/>
              </a:ext>
            </a:extLst>
          </p:cNvPr>
          <p:cNvSpPr>
            <a:spLocks noGrp="1"/>
          </p:cNvSpPr>
          <p:nvPr>
            <p:ph type="sldNum" sz="quarter" idx="12"/>
          </p:nvPr>
        </p:nvSpPr>
        <p:spPr/>
        <p:txBody>
          <a:bodyPr/>
          <a:lstStyle/>
          <a:p>
            <a:fld id="{D000A64B-9672-4C0C-BA6F-51FB3D263A3F}" type="slidenum">
              <a:rPr lang="en-US" smtClean="0"/>
              <a:t>15</a:t>
            </a:fld>
            <a:endParaRPr lang="en-US" dirty="0"/>
          </a:p>
        </p:txBody>
      </p:sp>
    </p:spTree>
    <p:extLst>
      <p:ext uri="{BB962C8B-B14F-4D97-AF65-F5344CB8AC3E}">
        <p14:creationId xmlns:p14="http://schemas.microsoft.com/office/powerpoint/2010/main" val="41389353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4034D-8305-ED43-A36D-C6D3F6FC3885}"/>
              </a:ext>
            </a:extLst>
          </p:cNvPr>
          <p:cNvSpPr>
            <a:spLocks noGrp="1"/>
          </p:cNvSpPr>
          <p:nvPr>
            <p:ph type="title"/>
          </p:nvPr>
        </p:nvSpPr>
        <p:spPr/>
        <p:txBody>
          <a:bodyPr/>
          <a:lstStyle/>
          <a:p>
            <a:r>
              <a:rPr lang="en-US" dirty="0"/>
              <a:t>Recommendations cont.</a:t>
            </a:r>
          </a:p>
        </p:txBody>
      </p:sp>
      <p:sp>
        <p:nvSpPr>
          <p:cNvPr id="3" name="Content Placeholder 2">
            <a:extLst>
              <a:ext uri="{FF2B5EF4-FFF2-40B4-BE49-F238E27FC236}">
                <a16:creationId xmlns:a16="http://schemas.microsoft.com/office/drawing/2014/main" id="{F6144440-BF5F-9D45-B781-A04BB6979E02}"/>
              </a:ext>
            </a:extLst>
          </p:cNvPr>
          <p:cNvSpPr>
            <a:spLocks noGrp="1"/>
          </p:cNvSpPr>
          <p:nvPr>
            <p:ph idx="1"/>
          </p:nvPr>
        </p:nvSpPr>
        <p:spPr>
          <a:xfrm>
            <a:off x="838200" y="1361799"/>
            <a:ext cx="10515600" cy="4351338"/>
          </a:xfrm>
        </p:spPr>
        <p:txBody>
          <a:bodyPr>
            <a:normAutofit fontScale="92500" lnSpcReduction="10000"/>
          </a:bodyPr>
          <a:lstStyle/>
          <a:p>
            <a:pPr lvl="0"/>
            <a:r>
              <a:rPr lang="en-US" dirty="0"/>
              <a:t> Review all support services for both efficiency and quality of delivery given declining revenue sources.  This could include but is not limited to food service delivery, which was shown to be in the top tier of cost for New Jersey K - 12 districts of 3,500 or more students.  This review could also include other certificated and non-certificated support services.  One option to consider is outsourcing.  While this is certainly not the only option, it is an alternative that should at least be reviewed as part of any cost analysis verses an assessment of quality and service.</a:t>
            </a:r>
          </a:p>
          <a:p>
            <a:pPr lvl="0"/>
            <a:r>
              <a:rPr lang="en-US" dirty="0"/>
              <a:t>Although there is a perception of a “top-heavy” administration, this was not validated in the data.  The district was compared to other New Jersey K-12 districts of 3,500 or more students.  It is recommended that as part of the review of job descriptions, administrator titles, allocation and assignments be reviewed in light of district programs and schools.</a:t>
            </a:r>
          </a:p>
          <a:p>
            <a:endParaRPr lang="en-US" dirty="0"/>
          </a:p>
        </p:txBody>
      </p:sp>
      <p:sp>
        <p:nvSpPr>
          <p:cNvPr id="4" name="Slide Number Placeholder 3">
            <a:extLst>
              <a:ext uri="{FF2B5EF4-FFF2-40B4-BE49-F238E27FC236}">
                <a16:creationId xmlns:a16="http://schemas.microsoft.com/office/drawing/2014/main" id="{3927727A-87DC-4C40-B394-6D9EB8CA29A8}"/>
              </a:ext>
            </a:extLst>
          </p:cNvPr>
          <p:cNvSpPr>
            <a:spLocks noGrp="1"/>
          </p:cNvSpPr>
          <p:nvPr>
            <p:ph type="sldNum" sz="quarter" idx="12"/>
          </p:nvPr>
        </p:nvSpPr>
        <p:spPr/>
        <p:txBody>
          <a:bodyPr/>
          <a:lstStyle/>
          <a:p>
            <a:fld id="{D000A64B-9672-4C0C-BA6F-51FB3D263A3F}" type="slidenum">
              <a:rPr lang="en-US" smtClean="0"/>
              <a:t>16</a:t>
            </a:fld>
            <a:endParaRPr lang="en-US" dirty="0"/>
          </a:p>
        </p:txBody>
      </p:sp>
    </p:spTree>
    <p:extLst>
      <p:ext uri="{BB962C8B-B14F-4D97-AF65-F5344CB8AC3E}">
        <p14:creationId xmlns:p14="http://schemas.microsoft.com/office/powerpoint/2010/main" val="9082164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296B7-6FD8-1C4F-BFB0-2E600AE3695C}"/>
              </a:ext>
            </a:extLst>
          </p:cNvPr>
          <p:cNvSpPr>
            <a:spLocks noGrp="1"/>
          </p:cNvSpPr>
          <p:nvPr>
            <p:ph type="title"/>
          </p:nvPr>
        </p:nvSpPr>
        <p:spPr/>
        <p:txBody>
          <a:bodyPr/>
          <a:lstStyle/>
          <a:p>
            <a:r>
              <a:rPr lang="en-US" dirty="0"/>
              <a:t>Recommendations cont.</a:t>
            </a:r>
          </a:p>
        </p:txBody>
      </p:sp>
      <p:sp>
        <p:nvSpPr>
          <p:cNvPr id="3" name="Content Placeholder 2">
            <a:extLst>
              <a:ext uri="{FF2B5EF4-FFF2-40B4-BE49-F238E27FC236}">
                <a16:creationId xmlns:a16="http://schemas.microsoft.com/office/drawing/2014/main" id="{0422F6D2-9626-5A43-A73B-180DEC8ACDA8}"/>
              </a:ext>
            </a:extLst>
          </p:cNvPr>
          <p:cNvSpPr>
            <a:spLocks noGrp="1"/>
          </p:cNvSpPr>
          <p:nvPr>
            <p:ph idx="1"/>
          </p:nvPr>
        </p:nvSpPr>
        <p:spPr>
          <a:xfrm>
            <a:off x="838200" y="1417983"/>
            <a:ext cx="10515600" cy="4758980"/>
          </a:xfrm>
        </p:spPr>
        <p:txBody>
          <a:bodyPr>
            <a:normAutofit fontScale="92500" lnSpcReduction="20000"/>
          </a:bodyPr>
          <a:lstStyle/>
          <a:p>
            <a:pPr lvl="0"/>
            <a:r>
              <a:rPr lang="en-US" dirty="0"/>
              <a:t> The district should take full advantage of the dashboard that is available to monitor the progress toward achievement of each of the goals and the metrics that have been identified as progress indicators.</a:t>
            </a:r>
          </a:p>
          <a:p>
            <a:pPr lvl="0"/>
            <a:r>
              <a:rPr lang="en-US" dirty="0"/>
              <a:t>The district should consider operationalizing the Portrait of a Graduate at the individual level through the creation of personal learner profiles, which could begin for each student upon entry into the ‘Township” school district.</a:t>
            </a:r>
          </a:p>
          <a:p>
            <a:pPr lvl="0"/>
            <a:r>
              <a:rPr lang="en-US" dirty="0"/>
              <a:t>The process of reviewing and delivering professional development through the district’s vast technology infrastructure should be pursued.  In particular, the incentives suggested in the action plan could accelerate the implementation process. This also presents an entrepreneurial opportunity to package and market WTPS professional development programs in Gloucester County and in other surrounding county school districts.</a:t>
            </a:r>
          </a:p>
          <a:p>
            <a:endParaRPr lang="en-US" dirty="0"/>
          </a:p>
        </p:txBody>
      </p:sp>
      <p:sp>
        <p:nvSpPr>
          <p:cNvPr id="4" name="Slide Number Placeholder 3">
            <a:extLst>
              <a:ext uri="{FF2B5EF4-FFF2-40B4-BE49-F238E27FC236}">
                <a16:creationId xmlns:a16="http://schemas.microsoft.com/office/drawing/2014/main" id="{E62D253E-8436-0B42-AEC2-62996C57CD24}"/>
              </a:ext>
            </a:extLst>
          </p:cNvPr>
          <p:cNvSpPr>
            <a:spLocks noGrp="1"/>
          </p:cNvSpPr>
          <p:nvPr>
            <p:ph type="sldNum" sz="quarter" idx="12"/>
          </p:nvPr>
        </p:nvSpPr>
        <p:spPr/>
        <p:txBody>
          <a:bodyPr/>
          <a:lstStyle/>
          <a:p>
            <a:fld id="{D000A64B-9672-4C0C-BA6F-51FB3D263A3F}" type="slidenum">
              <a:rPr lang="en-US" smtClean="0"/>
              <a:t>17</a:t>
            </a:fld>
            <a:endParaRPr lang="en-US" dirty="0"/>
          </a:p>
        </p:txBody>
      </p:sp>
    </p:spTree>
    <p:extLst>
      <p:ext uri="{BB962C8B-B14F-4D97-AF65-F5344CB8AC3E}">
        <p14:creationId xmlns:p14="http://schemas.microsoft.com/office/powerpoint/2010/main" val="25544447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B2C3FF1-174A-334A-A534-A29CCB41D5F7}"/>
              </a:ext>
            </a:extLst>
          </p:cNvPr>
          <p:cNvSpPr>
            <a:spLocks noGrp="1"/>
          </p:cNvSpPr>
          <p:nvPr>
            <p:ph type="ctrTitle"/>
          </p:nvPr>
        </p:nvSpPr>
        <p:spPr/>
        <p:txBody>
          <a:bodyPr/>
          <a:lstStyle/>
          <a:p>
            <a:r>
              <a:rPr lang="en-US" dirty="0"/>
              <a:t>Strategic Goals &amp; Action Plans</a:t>
            </a:r>
          </a:p>
        </p:txBody>
      </p:sp>
      <p:sp>
        <p:nvSpPr>
          <p:cNvPr id="6" name="Subtitle 5">
            <a:extLst>
              <a:ext uri="{FF2B5EF4-FFF2-40B4-BE49-F238E27FC236}">
                <a16:creationId xmlns:a16="http://schemas.microsoft.com/office/drawing/2014/main" id="{57DE7A72-AA5E-2C4F-A3A0-F2C6ADB1AAD3}"/>
              </a:ext>
            </a:extLst>
          </p:cNvPr>
          <p:cNvSpPr>
            <a:spLocks noGrp="1"/>
          </p:cNvSpPr>
          <p:nvPr>
            <p:ph type="subTitle" idx="1"/>
          </p:nvPr>
        </p:nvSpPr>
        <p:spPr/>
        <p:txBody>
          <a:bodyPr>
            <a:normAutofit/>
          </a:bodyPr>
          <a:lstStyle/>
          <a:p>
            <a:r>
              <a:rPr lang="en-US" dirty="0"/>
              <a:t>Goals Identified Through the Process </a:t>
            </a:r>
          </a:p>
          <a:p>
            <a:r>
              <a:rPr lang="en-US" dirty="0"/>
              <a:t>Plans for Implementation</a:t>
            </a:r>
          </a:p>
        </p:txBody>
      </p:sp>
      <p:sp>
        <p:nvSpPr>
          <p:cNvPr id="4" name="Slide Number Placeholder 3">
            <a:extLst>
              <a:ext uri="{FF2B5EF4-FFF2-40B4-BE49-F238E27FC236}">
                <a16:creationId xmlns:a16="http://schemas.microsoft.com/office/drawing/2014/main" id="{894C3D24-E27D-9943-BE4E-166E847A30C3}"/>
              </a:ext>
            </a:extLst>
          </p:cNvPr>
          <p:cNvSpPr>
            <a:spLocks noGrp="1"/>
          </p:cNvSpPr>
          <p:nvPr>
            <p:ph type="sldNum" sz="quarter" idx="12"/>
          </p:nvPr>
        </p:nvSpPr>
        <p:spPr/>
        <p:txBody>
          <a:bodyPr/>
          <a:lstStyle/>
          <a:p>
            <a:fld id="{D000A64B-9672-4C0C-BA6F-51FB3D263A3F}" type="slidenum">
              <a:rPr lang="en-US" smtClean="0"/>
              <a:t>18</a:t>
            </a:fld>
            <a:endParaRPr lang="en-US" dirty="0"/>
          </a:p>
        </p:txBody>
      </p:sp>
    </p:spTree>
    <p:extLst>
      <p:ext uri="{BB962C8B-B14F-4D97-AF65-F5344CB8AC3E}">
        <p14:creationId xmlns:p14="http://schemas.microsoft.com/office/powerpoint/2010/main" val="4096010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245CE09-E1A3-8B45-BEE2-EB964C89E718}"/>
              </a:ext>
            </a:extLst>
          </p:cNvPr>
          <p:cNvSpPr>
            <a:spLocks noGrp="1"/>
          </p:cNvSpPr>
          <p:nvPr>
            <p:ph type="title"/>
          </p:nvPr>
        </p:nvSpPr>
        <p:spPr/>
        <p:txBody>
          <a:bodyPr/>
          <a:lstStyle/>
          <a:p>
            <a:r>
              <a:rPr lang="en-US" dirty="0"/>
              <a:t>Five Categories</a:t>
            </a:r>
          </a:p>
        </p:txBody>
      </p:sp>
      <p:sp>
        <p:nvSpPr>
          <p:cNvPr id="6" name="Content Placeholder 5">
            <a:extLst>
              <a:ext uri="{FF2B5EF4-FFF2-40B4-BE49-F238E27FC236}">
                <a16:creationId xmlns:a16="http://schemas.microsoft.com/office/drawing/2014/main" id="{65BFC029-C335-1543-AA59-51F6915C9EEA}"/>
              </a:ext>
            </a:extLst>
          </p:cNvPr>
          <p:cNvSpPr>
            <a:spLocks noGrp="1"/>
          </p:cNvSpPr>
          <p:nvPr>
            <p:ph idx="1"/>
          </p:nvPr>
        </p:nvSpPr>
        <p:spPr/>
        <p:txBody>
          <a:bodyPr/>
          <a:lstStyle/>
          <a:p>
            <a:r>
              <a:rPr lang="en-US" dirty="0"/>
              <a:t> Teaching &amp; Learning</a:t>
            </a:r>
          </a:p>
          <a:p>
            <a:r>
              <a:rPr lang="en-US" dirty="0"/>
              <a:t> Community Engagement</a:t>
            </a:r>
          </a:p>
          <a:p>
            <a:r>
              <a:rPr lang="en-US" dirty="0"/>
              <a:t> Management (Finance &amp; Facilities)</a:t>
            </a:r>
          </a:p>
          <a:p>
            <a:r>
              <a:rPr lang="en-US" dirty="0"/>
              <a:t> Personnel</a:t>
            </a:r>
          </a:p>
          <a:p>
            <a:r>
              <a:rPr lang="en-US" dirty="0"/>
              <a:t> Student Life/Life Skills</a:t>
            </a:r>
          </a:p>
        </p:txBody>
      </p:sp>
      <p:sp>
        <p:nvSpPr>
          <p:cNvPr id="4" name="Slide Number Placeholder 3">
            <a:extLst>
              <a:ext uri="{FF2B5EF4-FFF2-40B4-BE49-F238E27FC236}">
                <a16:creationId xmlns:a16="http://schemas.microsoft.com/office/drawing/2014/main" id="{CE52AFD7-D63B-3B46-A4C7-41EC503EC9D0}"/>
              </a:ext>
            </a:extLst>
          </p:cNvPr>
          <p:cNvSpPr>
            <a:spLocks noGrp="1"/>
          </p:cNvSpPr>
          <p:nvPr>
            <p:ph type="sldNum" sz="quarter" idx="12"/>
          </p:nvPr>
        </p:nvSpPr>
        <p:spPr/>
        <p:txBody>
          <a:bodyPr/>
          <a:lstStyle/>
          <a:p>
            <a:fld id="{D000A64B-9672-4C0C-BA6F-51FB3D263A3F}" type="slidenum">
              <a:rPr lang="en-US" smtClean="0"/>
              <a:t>19</a:t>
            </a:fld>
            <a:endParaRPr lang="en-US" dirty="0"/>
          </a:p>
        </p:txBody>
      </p:sp>
    </p:spTree>
    <p:extLst>
      <p:ext uri="{BB962C8B-B14F-4D97-AF65-F5344CB8AC3E}">
        <p14:creationId xmlns:p14="http://schemas.microsoft.com/office/powerpoint/2010/main" val="10781548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Tonight’s Agenda</a:t>
            </a:r>
          </a:p>
        </p:txBody>
      </p:sp>
      <p:sp>
        <p:nvSpPr>
          <p:cNvPr id="3" name="Content Placeholder 2"/>
          <p:cNvSpPr>
            <a:spLocks noGrp="1"/>
          </p:cNvSpPr>
          <p:nvPr>
            <p:ph idx="1"/>
          </p:nvPr>
        </p:nvSpPr>
        <p:spPr>
          <a:xfrm>
            <a:off x="838200" y="1484243"/>
            <a:ext cx="10515600" cy="4692720"/>
          </a:xfrm>
        </p:spPr>
        <p:txBody>
          <a:bodyPr>
            <a:normAutofit/>
          </a:bodyPr>
          <a:lstStyle/>
          <a:p>
            <a:r>
              <a:rPr lang="en-US" dirty="0"/>
              <a:t> Background</a:t>
            </a:r>
          </a:p>
          <a:p>
            <a:r>
              <a:rPr lang="en-US" dirty="0"/>
              <a:t> Review Process</a:t>
            </a:r>
          </a:p>
          <a:p>
            <a:r>
              <a:rPr lang="en-US" dirty="0"/>
              <a:t> Introductions:  Who Participated</a:t>
            </a:r>
          </a:p>
          <a:p>
            <a:r>
              <a:rPr lang="en-US" dirty="0"/>
              <a:t> Overarching Themes</a:t>
            </a:r>
          </a:p>
          <a:p>
            <a:r>
              <a:rPr lang="en-US" dirty="0"/>
              <a:t> Recommendations</a:t>
            </a:r>
          </a:p>
          <a:p>
            <a:r>
              <a:rPr lang="en-US" dirty="0"/>
              <a:t> WTPS Mission, Vision &amp; Portrait of a Graduate</a:t>
            </a:r>
          </a:p>
          <a:p>
            <a:r>
              <a:rPr lang="en-US" dirty="0"/>
              <a:t> Strategic Goals &amp; Action Plans</a:t>
            </a:r>
          </a:p>
          <a:p>
            <a:r>
              <a:rPr lang="en-US" dirty="0"/>
              <a:t> Additional Considerations</a:t>
            </a:r>
          </a:p>
          <a:p>
            <a:r>
              <a:rPr lang="en-US" dirty="0"/>
              <a:t> Next Steps</a:t>
            </a:r>
          </a:p>
          <a:p>
            <a:endParaRPr lang="en-US" dirty="0"/>
          </a:p>
        </p:txBody>
      </p:sp>
      <p:sp>
        <p:nvSpPr>
          <p:cNvPr id="4" name="Slide Number Placeholder 3"/>
          <p:cNvSpPr>
            <a:spLocks noGrp="1"/>
          </p:cNvSpPr>
          <p:nvPr>
            <p:ph type="sldNum" sz="quarter" idx="12"/>
          </p:nvPr>
        </p:nvSpPr>
        <p:spPr/>
        <p:txBody>
          <a:bodyPr/>
          <a:lstStyle/>
          <a:p>
            <a:fld id="{D000A64B-9672-4C0C-BA6F-51FB3D263A3F}" type="slidenum">
              <a:rPr lang="en-US" smtClean="0"/>
              <a:t>2</a:t>
            </a:fld>
            <a:endParaRPr lang="en-US" dirty="0"/>
          </a:p>
        </p:txBody>
      </p:sp>
    </p:spTree>
    <p:extLst>
      <p:ext uri="{BB962C8B-B14F-4D97-AF65-F5344CB8AC3E}">
        <p14:creationId xmlns:p14="http://schemas.microsoft.com/office/powerpoint/2010/main" val="10867196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70620-9C13-1A4D-84F9-2C5B3E08AF8E}"/>
              </a:ext>
            </a:extLst>
          </p:cNvPr>
          <p:cNvSpPr>
            <a:spLocks noGrp="1"/>
          </p:cNvSpPr>
          <p:nvPr>
            <p:ph type="title"/>
          </p:nvPr>
        </p:nvSpPr>
        <p:spPr/>
        <p:txBody>
          <a:bodyPr/>
          <a:lstStyle/>
          <a:p>
            <a:r>
              <a:rPr lang="en-US" dirty="0"/>
              <a:t>Teaching and Learning</a:t>
            </a:r>
          </a:p>
        </p:txBody>
      </p:sp>
      <p:sp>
        <p:nvSpPr>
          <p:cNvPr id="3" name="Content Placeholder 2">
            <a:extLst>
              <a:ext uri="{FF2B5EF4-FFF2-40B4-BE49-F238E27FC236}">
                <a16:creationId xmlns:a16="http://schemas.microsoft.com/office/drawing/2014/main" id="{8653A384-1E1E-654F-8586-557D82D6D5CE}"/>
              </a:ext>
            </a:extLst>
          </p:cNvPr>
          <p:cNvSpPr>
            <a:spLocks noGrp="1"/>
          </p:cNvSpPr>
          <p:nvPr>
            <p:ph idx="1"/>
          </p:nvPr>
        </p:nvSpPr>
        <p:spPr>
          <a:xfrm>
            <a:off x="838200" y="1365662"/>
            <a:ext cx="10515600" cy="4811301"/>
          </a:xfrm>
        </p:spPr>
        <p:txBody>
          <a:bodyPr>
            <a:normAutofit fontScale="55000" lnSpcReduction="20000"/>
          </a:bodyPr>
          <a:lstStyle/>
          <a:p>
            <a:pPr lvl="0"/>
            <a:r>
              <a:rPr lang="en-US" dirty="0"/>
              <a:t>Research and review perceptions of literacy inequity across grade levels.</a:t>
            </a:r>
          </a:p>
          <a:p>
            <a:pPr lvl="0"/>
            <a:r>
              <a:rPr lang="en-US" dirty="0"/>
              <a:t>Research and review perceptions of student inequity across grade levels.</a:t>
            </a:r>
          </a:p>
          <a:p>
            <a:pPr lvl="0"/>
            <a:r>
              <a:rPr lang="en-US" dirty="0"/>
              <a:t>Review scaffolding or curriculum across grade levels and content areas.</a:t>
            </a:r>
          </a:p>
          <a:p>
            <a:pPr lvl="0"/>
            <a:r>
              <a:rPr lang="en-US" dirty="0"/>
              <a:t>Review adequacy and appropriateness of classroom resources (are classroom resources current and up-to-date).</a:t>
            </a:r>
          </a:p>
          <a:p>
            <a:pPr lvl="0"/>
            <a:r>
              <a:rPr lang="en-US" dirty="0"/>
              <a:t>Review and address technology integration throughout curriculum in all grade levels and content areas.</a:t>
            </a:r>
          </a:p>
          <a:p>
            <a:pPr lvl="0"/>
            <a:r>
              <a:rPr lang="en-US" dirty="0"/>
              <a:t>Review and monitor professional development for staff technology literacy.</a:t>
            </a:r>
          </a:p>
          <a:p>
            <a:pPr lvl="0"/>
            <a:r>
              <a:rPr lang="en-US" dirty="0"/>
              <a:t>Research and consider options to restructure the high school to work toward exposing all students to possible career and college paths:  options may include smaller learning communities (cluster/theme schools).  Develop plan for integration based on review and research.</a:t>
            </a:r>
          </a:p>
          <a:p>
            <a:pPr lvl="0"/>
            <a:r>
              <a:rPr lang="en-US" dirty="0"/>
              <a:t>Review and adjust content testing schedule across grade and content areas as needed to balance student workload.</a:t>
            </a:r>
          </a:p>
          <a:p>
            <a:pPr lvl="0"/>
            <a:r>
              <a:rPr lang="en-US" dirty="0"/>
              <a:t>Review and adjust homework schedule across grade and content areas as needed to balance student workload.</a:t>
            </a:r>
          </a:p>
          <a:p>
            <a:pPr lvl="0"/>
            <a:r>
              <a:rPr lang="en-US" dirty="0"/>
              <a:t>Create plan to ensure that the WTPS Portrait of a Graduate is a district deliverable.</a:t>
            </a:r>
          </a:p>
          <a:p>
            <a:pPr lvl="0"/>
            <a:r>
              <a:rPr lang="en-US" dirty="0"/>
              <a:t>Review Special Education classifications and associated perceptions.</a:t>
            </a:r>
          </a:p>
          <a:p>
            <a:pPr lvl="0"/>
            <a:r>
              <a:rPr lang="en-US" dirty="0"/>
              <a:t>Research and review Special Education transition program.</a:t>
            </a:r>
          </a:p>
          <a:p>
            <a:pPr lvl="0"/>
            <a:r>
              <a:rPr lang="en-US" dirty="0"/>
              <a:t>Review English Language Learners (ELL) programs to ensure high-quality and exceptional results.</a:t>
            </a:r>
          </a:p>
          <a:p>
            <a:pPr marL="0" indent="0">
              <a:buNone/>
            </a:pPr>
            <a:endParaRPr lang="en-US" dirty="0"/>
          </a:p>
        </p:txBody>
      </p:sp>
      <p:sp>
        <p:nvSpPr>
          <p:cNvPr id="4" name="Slide Number Placeholder 3">
            <a:extLst>
              <a:ext uri="{FF2B5EF4-FFF2-40B4-BE49-F238E27FC236}">
                <a16:creationId xmlns:a16="http://schemas.microsoft.com/office/drawing/2014/main" id="{4898B366-64B3-D341-9F5C-482D212CAEA7}"/>
              </a:ext>
            </a:extLst>
          </p:cNvPr>
          <p:cNvSpPr>
            <a:spLocks noGrp="1"/>
          </p:cNvSpPr>
          <p:nvPr>
            <p:ph type="sldNum" sz="quarter" idx="12"/>
          </p:nvPr>
        </p:nvSpPr>
        <p:spPr/>
        <p:txBody>
          <a:bodyPr/>
          <a:lstStyle/>
          <a:p>
            <a:fld id="{D000A64B-9672-4C0C-BA6F-51FB3D263A3F}" type="slidenum">
              <a:rPr lang="en-US" smtClean="0"/>
              <a:t>20</a:t>
            </a:fld>
            <a:endParaRPr lang="en-US" dirty="0"/>
          </a:p>
        </p:txBody>
      </p:sp>
    </p:spTree>
    <p:extLst>
      <p:ext uri="{BB962C8B-B14F-4D97-AF65-F5344CB8AC3E}">
        <p14:creationId xmlns:p14="http://schemas.microsoft.com/office/powerpoint/2010/main" val="42531290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BA991D-205E-A34F-95F8-9BD005CBB5AF}"/>
              </a:ext>
            </a:extLst>
          </p:cNvPr>
          <p:cNvSpPr>
            <a:spLocks noGrp="1"/>
          </p:cNvSpPr>
          <p:nvPr>
            <p:ph type="title"/>
          </p:nvPr>
        </p:nvSpPr>
        <p:spPr/>
        <p:txBody>
          <a:bodyPr/>
          <a:lstStyle/>
          <a:p>
            <a:r>
              <a:rPr lang="en-US" dirty="0"/>
              <a:t>Teaching &amp; Learning Goals Year 1-2:</a:t>
            </a:r>
          </a:p>
        </p:txBody>
      </p:sp>
      <p:sp>
        <p:nvSpPr>
          <p:cNvPr id="3" name="Content Placeholder 2">
            <a:extLst>
              <a:ext uri="{FF2B5EF4-FFF2-40B4-BE49-F238E27FC236}">
                <a16:creationId xmlns:a16="http://schemas.microsoft.com/office/drawing/2014/main" id="{310A481C-4DC6-0946-8BCD-1052EC1D583F}"/>
              </a:ext>
            </a:extLst>
          </p:cNvPr>
          <p:cNvSpPr>
            <a:spLocks noGrp="1"/>
          </p:cNvSpPr>
          <p:nvPr>
            <p:ph idx="1"/>
          </p:nvPr>
        </p:nvSpPr>
        <p:spPr/>
        <p:txBody>
          <a:bodyPr>
            <a:normAutofit/>
          </a:bodyPr>
          <a:lstStyle/>
          <a:p>
            <a:r>
              <a:rPr lang="en-US" dirty="0"/>
              <a:t> </a:t>
            </a:r>
            <a:r>
              <a:rPr lang="en-US" dirty="0">
                <a:solidFill>
                  <a:schemeClr val="accent3">
                    <a:lumMod val="75000"/>
                  </a:schemeClr>
                </a:solidFill>
              </a:rPr>
              <a:t>Research and consider options to restructure the high school to work toward exposing all students to possible career and college paths; options may include smaller learning communities (clusters/theme schools).  Develop plan for integration based on review and research.     </a:t>
            </a:r>
          </a:p>
          <a:p>
            <a:r>
              <a:rPr lang="en-US" dirty="0">
                <a:solidFill>
                  <a:schemeClr val="accent3">
                    <a:lumMod val="75000"/>
                  </a:schemeClr>
                </a:solidFill>
              </a:rPr>
              <a:t> Review and address technology integration throughout curriculum in all grade levels and across content areas.  </a:t>
            </a:r>
            <a:r>
              <a:rPr lang="en-US" dirty="0">
                <a:solidFill>
                  <a:schemeClr val="tx1">
                    <a:lumMod val="50000"/>
                    <a:lumOff val="50000"/>
                  </a:schemeClr>
                </a:solidFill>
              </a:rPr>
              <a:t> </a:t>
            </a:r>
          </a:p>
          <a:p>
            <a:r>
              <a:rPr lang="en-US" dirty="0">
                <a:solidFill>
                  <a:schemeClr val="tx1">
                    <a:lumMod val="50000"/>
                    <a:lumOff val="50000"/>
                  </a:schemeClr>
                </a:solidFill>
              </a:rPr>
              <a:t> </a:t>
            </a:r>
            <a:r>
              <a:rPr lang="en-US" dirty="0">
                <a:solidFill>
                  <a:schemeClr val="accent3">
                    <a:lumMod val="75000"/>
                  </a:schemeClr>
                </a:solidFill>
              </a:rPr>
              <a:t>Create plan to insure the WTPS Portrait of a Graduate is a district deliverable.  </a:t>
            </a:r>
          </a:p>
          <a:p>
            <a:endParaRPr lang="en-US" dirty="0">
              <a:solidFill>
                <a:schemeClr val="accent3">
                  <a:lumMod val="75000"/>
                </a:schemeClr>
              </a:solidFill>
            </a:endParaRPr>
          </a:p>
        </p:txBody>
      </p:sp>
      <p:sp>
        <p:nvSpPr>
          <p:cNvPr id="4" name="Slide Number Placeholder 3">
            <a:extLst>
              <a:ext uri="{FF2B5EF4-FFF2-40B4-BE49-F238E27FC236}">
                <a16:creationId xmlns:a16="http://schemas.microsoft.com/office/drawing/2014/main" id="{31DA8945-9199-7546-AC44-F8790B00825D}"/>
              </a:ext>
            </a:extLst>
          </p:cNvPr>
          <p:cNvSpPr>
            <a:spLocks noGrp="1"/>
          </p:cNvSpPr>
          <p:nvPr>
            <p:ph type="sldNum" sz="quarter" idx="12"/>
          </p:nvPr>
        </p:nvSpPr>
        <p:spPr/>
        <p:txBody>
          <a:bodyPr/>
          <a:lstStyle/>
          <a:p>
            <a:fld id="{D000A64B-9672-4C0C-BA6F-51FB3D263A3F}" type="slidenum">
              <a:rPr lang="en-US" smtClean="0"/>
              <a:t>21</a:t>
            </a:fld>
            <a:endParaRPr lang="en-US" dirty="0"/>
          </a:p>
        </p:txBody>
      </p:sp>
    </p:spTree>
    <p:extLst>
      <p:ext uri="{BB962C8B-B14F-4D97-AF65-F5344CB8AC3E}">
        <p14:creationId xmlns:p14="http://schemas.microsoft.com/office/powerpoint/2010/main" val="26544940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60B4F-BFC4-4447-848E-C17E18812A6D}"/>
              </a:ext>
            </a:extLst>
          </p:cNvPr>
          <p:cNvSpPr>
            <a:spLocks noGrp="1"/>
          </p:cNvSpPr>
          <p:nvPr>
            <p:ph type="title"/>
          </p:nvPr>
        </p:nvSpPr>
        <p:spPr/>
        <p:txBody>
          <a:bodyPr/>
          <a:lstStyle/>
          <a:p>
            <a:r>
              <a:rPr lang="en-US" dirty="0"/>
              <a:t>Community Engagement</a:t>
            </a:r>
          </a:p>
        </p:txBody>
      </p:sp>
      <p:sp>
        <p:nvSpPr>
          <p:cNvPr id="3" name="Content Placeholder 2">
            <a:extLst>
              <a:ext uri="{FF2B5EF4-FFF2-40B4-BE49-F238E27FC236}">
                <a16:creationId xmlns:a16="http://schemas.microsoft.com/office/drawing/2014/main" id="{29A8FAE5-F28B-8C40-9F01-8959CC91DFBD}"/>
              </a:ext>
            </a:extLst>
          </p:cNvPr>
          <p:cNvSpPr>
            <a:spLocks noGrp="1"/>
          </p:cNvSpPr>
          <p:nvPr>
            <p:ph idx="1"/>
          </p:nvPr>
        </p:nvSpPr>
        <p:spPr/>
        <p:txBody>
          <a:bodyPr/>
          <a:lstStyle/>
          <a:p>
            <a:pPr lvl="0"/>
            <a:r>
              <a:rPr lang="en-US" dirty="0"/>
              <a:t> Increase partnership with community to improve the school system and student learning opportunities.</a:t>
            </a:r>
          </a:p>
          <a:p>
            <a:pPr lvl="0"/>
            <a:r>
              <a:rPr lang="en-US" dirty="0"/>
              <a:t> Increase district transparency through enhanced communication and a comprehensive communication plan.</a:t>
            </a:r>
          </a:p>
          <a:p>
            <a:r>
              <a:rPr lang="en-US" dirty="0"/>
              <a:t> Increase engagement with diverse racial, cultural and socio- economic groups. </a:t>
            </a:r>
          </a:p>
        </p:txBody>
      </p:sp>
      <p:sp>
        <p:nvSpPr>
          <p:cNvPr id="4" name="Slide Number Placeholder 3">
            <a:extLst>
              <a:ext uri="{FF2B5EF4-FFF2-40B4-BE49-F238E27FC236}">
                <a16:creationId xmlns:a16="http://schemas.microsoft.com/office/drawing/2014/main" id="{BB5B6412-4F3D-7841-B408-281D381C929F}"/>
              </a:ext>
            </a:extLst>
          </p:cNvPr>
          <p:cNvSpPr>
            <a:spLocks noGrp="1"/>
          </p:cNvSpPr>
          <p:nvPr>
            <p:ph type="sldNum" sz="quarter" idx="12"/>
          </p:nvPr>
        </p:nvSpPr>
        <p:spPr/>
        <p:txBody>
          <a:bodyPr/>
          <a:lstStyle/>
          <a:p>
            <a:fld id="{D000A64B-9672-4C0C-BA6F-51FB3D263A3F}" type="slidenum">
              <a:rPr lang="en-US" smtClean="0"/>
              <a:t>22</a:t>
            </a:fld>
            <a:endParaRPr lang="en-US" dirty="0"/>
          </a:p>
        </p:txBody>
      </p:sp>
    </p:spTree>
    <p:extLst>
      <p:ext uri="{BB962C8B-B14F-4D97-AF65-F5344CB8AC3E}">
        <p14:creationId xmlns:p14="http://schemas.microsoft.com/office/powerpoint/2010/main" val="21189001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A4C546-916F-6E4E-A365-F845D6C69A8E}"/>
              </a:ext>
            </a:extLst>
          </p:cNvPr>
          <p:cNvSpPr>
            <a:spLocks noGrp="1"/>
          </p:cNvSpPr>
          <p:nvPr>
            <p:ph type="title"/>
          </p:nvPr>
        </p:nvSpPr>
        <p:spPr/>
        <p:txBody>
          <a:bodyPr/>
          <a:lstStyle/>
          <a:p>
            <a:r>
              <a:rPr lang="en-US" dirty="0"/>
              <a:t>Community Engagement Goals Year 1-2:</a:t>
            </a:r>
          </a:p>
        </p:txBody>
      </p:sp>
      <p:sp>
        <p:nvSpPr>
          <p:cNvPr id="3" name="Content Placeholder 2">
            <a:extLst>
              <a:ext uri="{FF2B5EF4-FFF2-40B4-BE49-F238E27FC236}">
                <a16:creationId xmlns:a16="http://schemas.microsoft.com/office/drawing/2014/main" id="{E93EAFFE-319C-FC4C-83BB-83EC3310F369}"/>
              </a:ext>
            </a:extLst>
          </p:cNvPr>
          <p:cNvSpPr>
            <a:spLocks noGrp="1"/>
          </p:cNvSpPr>
          <p:nvPr>
            <p:ph idx="1"/>
          </p:nvPr>
        </p:nvSpPr>
        <p:spPr/>
        <p:txBody>
          <a:bodyPr>
            <a:normAutofit/>
          </a:bodyPr>
          <a:lstStyle/>
          <a:p>
            <a:pPr algn="ctr"/>
            <a:r>
              <a:rPr lang="en-US" dirty="0"/>
              <a:t> </a:t>
            </a:r>
            <a:r>
              <a:rPr lang="en-US" sz="3200" dirty="0">
                <a:solidFill>
                  <a:schemeClr val="accent3">
                    <a:lumMod val="75000"/>
                  </a:schemeClr>
                </a:solidFill>
              </a:rPr>
              <a:t>Increase partnership with community to improve the school system and student learning opportunities. The word “community” to reflect the global community.</a:t>
            </a:r>
          </a:p>
          <a:p>
            <a:pPr algn="ctr"/>
            <a:endParaRPr lang="en-US" sz="3200" dirty="0"/>
          </a:p>
          <a:p>
            <a:pPr algn="ctr"/>
            <a:r>
              <a:rPr lang="en-US" sz="3200" dirty="0"/>
              <a:t> </a:t>
            </a:r>
            <a:r>
              <a:rPr lang="en-US" sz="3200" dirty="0">
                <a:solidFill>
                  <a:schemeClr val="accent3">
                    <a:lumMod val="75000"/>
                  </a:schemeClr>
                </a:solidFill>
              </a:rPr>
              <a:t>Increase engagement with diverse, racial, cultural and socio-economic groups.</a:t>
            </a:r>
          </a:p>
        </p:txBody>
      </p:sp>
      <p:sp>
        <p:nvSpPr>
          <p:cNvPr id="4" name="Slide Number Placeholder 3">
            <a:extLst>
              <a:ext uri="{FF2B5EF4-FFF2-40B4-BE49-F238E27FC236}">
                <a16:creationId xmlns:a16="http://schemas.microsoft.com/office/drawing/2014/main" id="{0C67FC00-A7FA-CB40-8817-7FCC5D14A832}"/>
              </a:ext>
            </a:extLst>
          </p:cNvPr>
          <p:cNvSpPr>
            <a:spLocks noGrp="1"/>
          </p:cNvSpPr>
          <p:nvPr>
            <p:ph type="sldNum" sz="quarter" idx="12"/>
          </p:nvPr>
        </p:nvSpPr>
        <p:spPr/>
        <p:txBody>
          <a:bodyPr/>
          <a:lstStyle/>
          <a:p>
            <a:fld id="{D000A64B-9672-4C0C-BA6F-51FB3D263A3F}" type="slidenum">
              <a:rPr lang="en-US" smtClean="0"/>
              <a:t>23</a:t>
            </a:fld>
            <a:endParaRPr lang="en-US" dirty="0"/>
          </a:p>
        </p:txBody>
      </p:sp>
    </p:spTree>
    <p:extLst>
      <p:ext uri="{BB962C8B-B14F-4D97-AF65-F5344CB8AC3E}">
        <p14:creationId xmlns:p14="http://schemas.microsoft.com/office/powerpoint/2010/main" val="17280083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EAD4C-E325-7543-B77F-40637A5F38E4}"/>
              </a:ext>
            </a:extLst>
          </p:cNvPr>
          <p:cNvSpPr>
            <a:spLocks noGrp="1"/>
          </p:cNvSpPr>
          <p:nvPr>
            <p:ph type="title"/>
          </p:nvPr>
        </p:nvSpPr>
        <p:spPr/>
        <p:txBody>
          <a:bodyPr/>
          <a:lstStyle/>
          <a:p>
            <a:r>
              <a:rPr lang="en-US" dirty="0"/>
              <a:t>Management:</a:t>
            </a:r>
          </a:p>
        </p:txBody>
      </p:sp>
      <p:sp>
        <p:nvSpPr>
          <p:cNvPr id="3" name="Content Placeholder 2">
            <a:extLst>
              <a:ext uri="{FF2B5EF4-FFF2-40B4-BE49-F238E27FC236}">
                <a16:creationId xmlns:a16="http://schemas.microsoft.com/office/drawing/2014/main" id="{AA8ABF17-B6B5-7541-9051-113BA0957BD5}"/>
              </a:ext>
            </a:extLst>
          </p:cNvPr>
          <p:cNvSpPr>
            <a:spLocks noGrp="1"/>
          </p:cNvSpPr>
          <p:nvPr>
            <p:ph idx="1"/>
          </p:nvPr>
        </p:nvSpPr>
        <p:spPr>
          <a:xfrm>
            <a:off x="838200" y="1520042"/>
            <a:ext cx="10515600" cy="4656921"/>
          </a:xfrm>
        </p:spPr>
        <p:txBody>
          <a:bodyPr>
            <a:normAutofit fontScale="70000" lnSpcReduction="20000"/>
          </a:bodyPr>
          <a:lstStyle/>
          <a:p>
            <a:pPr lvl="0"/>
            <a:r>
              <a:rPr lang="en-US" dirty="0"/>
              <a:t>Develop a fully integrated building maintenance plan for each school and district building including but not limited to:  HVAC, roofing, paint, bathroom updates, and pest issues.</a:t>
            </a:r>
          </a:p>
          <a:p>
            <a:pPr lvl="0"/>
            <a:r>
              <a:rPr lang="en-US" dirty="0"/>
              <a:t>Development of a financial plan to address anticipated shortfall in budget due to decrease and leveling of student enrollment for the next 3-5 years.</a:t>
            </a:r>
          </a:p>
          <a:p>
            <a:pPr lvl="0"/>
            <a:r>
              <a:rPr lang="en-US" dirty="0"/>
              <a:t>Creation of plan to increase the district-wide technology infrastructure to support the use of technology in the classroom.</a:t>
            </a:r>
          </a:p>
          <a:p>
            <a:pPr lvl="0"/>
            <a:r>
              <a:rPr lang="en-US" dirty="0"/>
              <a:t>Develop a fully integrated technology plan to address computer hardware maintenance, replacement and upgrades.</a:t>
            </a:r>
          </a:p>
          <a:p>
            <a:pPr lvl="0"/>
            <a:r>
              <a:rPr lang="en-US" dirty="0"/>
              <a:t>Research, review and develop business systems plan to create district-wide efficiency in order to save time, reduce costs and expedite access to resources.</a:t>
            </a:r>
          </a:p>
          <a:p>
            <a:pPr lvl="0"/>
            <a:r>
              <a:rPr lang="en-US" dirty="0"/>
              <a:t>Develop plan to maximize use of high school facility to reduce costs and to reflect career pathway integration.</a:t>
            </a:r>
          </a:p>
          <a:p>
            <a:pPr lvl="0"/>
            <a:r>
              <a:rPr lang="en-US" dirty="0"/>
              <a:t>Review, research and create plan to increase revenue generation through alternative and entrepreneurial endeavors:  i.e. alternative uses of Performing Arts Center, partnerships with Rowan University, partnerships with large corporations outside of Twp.</a:t>
            </a:r>
          </a:p>
        </p:txBody>
      </p:sp>
      <p:sp>
        <p:nvSpPr>
          <p:cNvPr id="4" name="Slide Number Placeholder 3">
            <a:extLst>
              <a:ext uri="{FF2B5EF4-FFF2-40B4-BE49-F238E27FC236}">
                <a16:creationId xmlns:a16="http://schemas.microsoft.com/office/drawing/2014/main" id="{1214835E-0699-024E-91BF-D04F360346FC}"/>
              </a:ext>
            </a:extLst>
          </p:cNvPr>
          <p:cNvSpPr>
            <a:spLocks noGrp="1"/>
          </p:cNvSpPr>
          <p:nvPr>
            <p:ph type="sldNum" sz="quarter" idx="12"/>
          </p:nvPr>
        </p:nvSpPr>
        <p:spPr/>
        <p:txBody>
          <a:bodyPr/>
          <a:lstStyle/>
          <a:p>
            <a:fld id="{D000A64B-9672-4C0C-BA6F-51FB3D263A3F}" type="slidenum">
              <a:rPr lang="en-US" smtClean="0"/>
              <a:t>24</a:t>
            </a:fld>
            <a:endParaRPr lang="en-US" dirty="0"/>
          </a:p>
        </p:txBody>
      </p:sp>
    </p:spTree>
    <p:extLst>
      <p:ext uri="{BB962C8B-B14F-4D97-AF65-F5344CB8AC3E}">
        <p14:creationId xmlns:p14="http://schemas.microsoft.com/office/powerpoint/2010/main" val="22078327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DEC01-521B-B94B-A15F-98A9BDDC3A92}"/>
              </a:ext>
            </a:extLst>
          </p:cNvPr>
          <p:cNvSpPr>
            <a:spLocks noGrp="1"/>
          </p:cNvSpPr>
          <p:nvPr>
            <p:ph type="title"/>
          </p:nvPr>
        </p:nvSpPr>
        <p:spPr>
          <a:xfrm>
            <a:off x="838200" y="323848"/>
            <a:ext cx="8694683" cy="1325563"/>
          </a:xfrm>
        </p:spPr>
        <p:txBody>
          <a:bodyPr/>
          <a:lstStyle/>
          <a:p>
            <a:r>
              <a:rPr lang="en-US" dirty="0"/>
              <a:t>Management Goals Year 1-2:</a:t>
            </a:r>
          </a:p>
        </p:txBody>
      </p:sp>
      <p:sp>
        <p:nvSpPr>
          <p:cNvPr id="3" name="Content Placeholder 2">
            <a:extLst>
              <a:ext uri="{FF2B5EF4-FFF2-40B4-BE49-F238E27FC236}">
                <a16:creationId xmlns:a16="http://schemas.microsoft.com/office/drawing/2014/main" id="{7C21859D-B37F-5C46-A92F-1C0F2A924B85}"/>
              </a:ext>
            </a:extLst>
          </p:cNvPr>
          <p:cNvSpPr>
            <a:spLocks noGrp="1"/>
          </p:cNvSpPr>
          <p:nvPr>
            <p:ph idx="1"/>
          </p:nvPr>
        </p:nvSpPr>
        <p:spPr>
          <a:xfrm>
            <a:off x="838200" y="1828799"/>
            <a:ext cx="10515600" cy="4348163"/>
          </a:xfrm>
        </p:spPr>
        <p:txBody>
          <a:bodyPr>
            <a:normAutofit/>
          </a:bodyPr>
          <a:lstStyle/>
          <a:p>
            <a:r>
              <a:rPr lang="en-US" b="0" dirty="0">
                <a:solidFill>
                  <a:schemeClr val="accent3">
                    <a:lumMod val="75000"/>
                  </a:schemeClr>
                </a:solidFill>
              </a:rPr>
              <a:t> Development of a financial plan to address anticipated shortfall in budget due to decrease and leveling of student enrollment for the next 3-5 years. </a:t>
            </a:r>
          </a:p>
          <a:p>
            <a:r>
              <a:rPr lang="en-US" b="0" dirty="0">
                <a:solidFill>
                  <a:schemeClr val="accent3">
                    <a:lumMod val="75000"/>
                  </a:schemeClr>
                </a:solidFill>
              </a:rPr>
              <a:t> Develop a fully integrated building maintenance plan for each school and district building including but not limited to:  HVAC, roofing, paint, bathroom updates, and pest issues.  </a:t>
            </a:r>
          </a:p>
          <a:p>
            <a:pPr marL="0" indent="0">
              <a:buNone/>
            </a:pPr>
            <a:endParaRPr lang="en-US" b="0" dirty="0"/>
          </a:p>
          <a:p>
            <a:endParaRPr lang="en-US" dirty="0"/>
          </a:p>
          <a:p>
            <a:endParaRPr lang="en-US" dirty="0"/>
          </a:p>
        </p:txBody>
      </p:sp>
      <p:sp>
        <p:nvSpPr>
          <p:cNvPr id="4" name="Slide Number Placeholder 3">
            <a:extLst>
              <a:ext uri="{FF2B5EF4-FFF2-40B4-BE49-F238E27FC236}">
                <a16:creationId xmlns:a16="http://schemas.microsoft.com/office/drawing/2014/main" id="{E1DD4C42-DE5A-F94A-B699-1C4BC5116BA7}"/>
              </a:ext>
            </a:extLst>
          </p:cNvPr>
          <p:cNvSpPr>
            <a:spLocks noGrp="1"/>
          </p:cNvSpPr>
          <p:nvPr>
            <p:ph type="sldNum" sz="quarter" idx="12"/>
          </p:nvPr>
        </p:nvSpPr>
        <p:spPr/>
        <p:txBody>
          <a:bodyPr/>
          <a:lstStyle/>
          <a:p>
            <a:fld id="{D000A64B-9672-4C0C-BA6F-51FB3D263A3F}" type="slidenum">
              <a:rPr lang="en-US" smtClean="0"/>
              <a:t>25</a:t>
            </a:fld>
            <a:endParaRPr lang="en-US" dirty="0"/>
          </a:p>
        </p:txBody>
      </p:sp>
    </p:spTree>
    <p:extLst>
      <p:ext uri="{BB962C8B-B14F-4D97-AF65-F5344CB8AC3E}">
        <p14:creationId xmlns:p14="http://schemas.microsoft.com/office/powerpoint/2010/main" val="16877308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7EF6A-38BA-4E45-8D0C-35A43850E362}"/>
              </a:ext>
            </a:extLst>
          </p:cNvPr>
          <p:cNvSpPr>
            <a:spLocks noGrp="1"/>
          </p:cNvSpPr>
          <p:nvPr>
            <p:ph type="title"/>
          </p:nvPr>
        </p:nvSpPr>
        <p:spPr/>
        <p:txBody>
          <a:bodyPr/>
          <a:lstStyle/>
          <a:p>
            <a:r>
              <a:rPr lang="en-US" dirty="0"/>
              <a:t>Personnel:</a:t>
            </a:r>
          </a:p>
        </p:txBody>
      </p:sp>
      <p:sp>
        <p:nvSpPr>
          <p:cNvPr id="3" name="Content Placeholder 2">
            <a:extLst>
              <a:ext uri="{FF2B5EF4-FFF2-40B4-BE49-F238E27FC236}">
                <a16:creationId xmlns:a16="http://schemas.microsoft.com/office/drawing/2014/main" id="{BD09BEE7-BC33-E645-8D7A-91FD5A7FF271}"/>
              </a:ext>
            </a:extLst>
          </p:cNvPr>
          <p:cNvSpPr>
            <a:spLocks noGrp="1"/>
          </p:cNvSpPr>
          <p:nvPr>
            <p:ph idx="1"/>
          </p:nvPr>
        </p:nvSpPr>
        <p:spPr>
          <a:xfrm>
            <a:off x="838200" y="1425039"/>
            <a:ext cx="10515600" cy="4751924"/>
          </a:xfrm>
        </p:spPr>
        <p:txBody>
          <a:bodyPr>
            <a:normAutofit fontScale="77500" lnSpcReduction="20000"/>
          </a:bodyPr>
          <a:lstStyle/>
          <a:p>
            <a:pPr lvl="0"/>
            <a:r>
              <a:rPr lang="en-US" dirty="0"/>
              <a:t> Develop plan to actively and aggressively recruit talent with diverse backgrounds and expertise.</a:t>
            </a:r>
          </a:p>
          <a:p>
            <a:pPr lvl="0"/>
            <a:r>
              <a:rPr lang="en-US" dirty="0"/>
              <a:t>Develop plan to address perceptions of inequity in compensation.</a:t>
            </a:r>
          </a:p>
          <a:p>
            <a:pPr lvl="0"/>
            <a:r>
              <a:rPr lang="en-US" dirty="0"/>
              <a:t>Research and review perceptions of low morale in the administration building and create plan to address, as may be appropriate.</a:t>
            </a:r>
          </a:p>
          <a:p>
            <a:pPr lvl="0"/>
            <a:r>
              <a:rPr lang="en-US" dirty="0"/>
              <a:t>Develop succession plan to replace anticipated retiring administrators.</a:t>
            </a:r>
          </a:p>
          <a:p>
            <a:pPr lvl="0"/>
            <a:r>
              <a:rPr lang="en-US" dirty="0"/>
              <a:t>Review perception of “top heavy” administrative team and create plan to adjust accordingly, as may be appropriate.</a:t>
            </a:r>
          </a:p>
          <a:p>
            <a:pPr lvl="0"/>
            <a:r>
              <a:rPr lang="en-US" dirty="0"/>
              <a:t>Review teacher absenteeism percentages and costs to district.  Develop plan to address based on the results of review.</a:t>
            </a:r>
          </a:p>
          <a:p>
            <a:pPr lvl="0"/>
            <a:r>
              <a:rPr lang="en-US" dirty="0"/>
              <a:t>Review professional development program for staff to reduce costs and maximize investment to date.  If necessary, adjust program to ensure equity, follow-up and a reduction of teacher absenteeism/need for substitutes.</a:t>
            </a:r>
          </a:p>
          <a:p>
            <a:pPr lvl="0"/>
            <a:r>
              <a:rPr lang="en-US" dirty="0"/>
              <a:t>Research and review perception of inequity in the teacher evaluation program and develop a plan to address results, as may be appropriate.</a:t>
            </a:r>
          </a:p>
          <a:p>
            <a:endParaRPr lang="en-US" dirty="0"/>
          </a:p>
        </p:txBody>
      </p:sp>
      <p:sp>
        <p:nvSpPr>
          <p:cNvPr id="4" name="Slide Number Placeholder 3">
            <a:extLst>
              <a:ext uri="{FF2B5EF4-FFF2-40B4-BE49-F238E27FC236}">
                <a16:creationId xmlns:a16="http://schemas.microsoft.com/office/drawing/2014/main" id="{F418D12B-390A-5B49-8A1D-B805EE1F81D9}"/>
              </a:ext>
            </a:extLst>
          </p:cNvPr>
          <p:cNvSpPr>
            <a:spLocks noGrp="1"/>
          </p:cNvSpPr>
          <p:nvPr>
            <p:ph type="sldNum" sz="quarter" idx="12"/>
          </p:nvPr>
        </p:nvSpPr>
        <p:spPr/>
        <p:txBody>
          <a:bodyPr/>
          <a:lstStyle/>
          <a:p>
            <a:fld id="{D000A64B-9672-4C0C-BA6F-51FB3D263A3F}" type="slidenum">
              <a:rPr lang="en-US" smtClean="0"/>
              <a:t>26</a:t>
            </a:fld>
            <a:endParaRPr lang="en-US" dirty="0"/>
          </a:p>
        </p:txBody>
      </p:sp>
    </p:spTree>
    <p:extLst>
      <p:ext uri="{BB962C8B-B14F-4D97-AF65-F5344CB8AC3E}">
        <p14:creationId xmlns:p14="http://schemas.microsoft.com/office/powerpoint/2010/main" val="11544815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6B01F-DD34-4847-80DF-41762A084E2E}"/>
              </a:ext>
            </a:extLst>
          </p:cNvPr>
          <p:cNvSpPr>
            <a:spLocks noGrp="1"/>
          </p:cNvSpPr>
          <p:nvPr>
            <p:ph type="title"/>
          </p:nvPr>
        </p:nvSpPr>
        <p:spPr/>
        <p:txBody>
          <a:bodyPr/>
          <a:lstStyle/>
          <a:p>
            <a:r>
              <a:rPr lang="en-US" dirty="0"/>
              <a:t>Personnel Goals Year 1-2:</a:t>
            </a:r>
          </a:p>
        </p:txBody>
      </p:sp>
      <p:sp>
        <p:nvSpPr>
          <p:cNvPr id="3" name="Content Placeholder 2">
            <a:extLst>
              <a:ext uri="{FF2B5EF4-FFF2-40B4-BE49-F238E27FC236}">
                <a16:creationId xmlns:a16="http://schemas.microsoft.com/office/drawing/2014/main" id="{93C6BC36-144B-D34F-A092-7C42703F299C}"/>
              </a:ext>
            </a:extLst>
          </p:cNvPr>
          <p:cNvSpPr>
            <a:spLocks noGrp="1"/>
          </p:cNvSpPr>
          <p:nvPr>
            <p:ph idx="1"/>
          </p:nvPr>
        </p:nvSpPr>
        <p:spPr/>
        <p:txBody>
          <a:bodyPr/>
          <a:lstStyle/>
          <a:p>
            <a:pPr algn="ctr"/>
            <a:r>
              <a:rPr lang="en-US" dirty="0"/>
              <a:t> </a:t>
            </a:r>
            <a:r>
              <a:rPr lang="en-US" dirty="0">
                <a:solidFill>
                  <a:schemeClr val="accent3">
                    <a:lumMod val="75000"/>
                  </a:schemeClr>
                </a:solidFill>
              </a:rPr>
              <a:t>Review professional development program for staff to reduce costs and maximize investment to date.  If necessary, adjust program to ensure equity, follow-up and a reduction of teacher absenteeism/need for substitutes.  </a:t>
            </a:r>
          </a:p>
          <a:p>
            <a:pPr algn="ctr"/>
            <a:r>
              <a:rPr lang="en-US" dirty="0">
                <a:solidFill>
                  <a:schemeClr val="accent3">
                    <a:lumMod val="75000"/>
                  </a:schemeClr>
                </a:solidFill>
              </a:rPr>
              <a:t> Develop plan to actively and aggressively recruit talent with diverse backgrounds and expertise.</a:t>
            </a:r>
            <a:r>
              <a:rPr lang="en-US" dirty="0"/>
              <a:t>  </a:t>
            </a:r>
          </a:p>
        </p:txBody>
      </p:sp>
      <p:sp>
        <p:nvSpPr>
          <p:cNvPr id="4" name="Slide Number Placeholder 3">
            <a:extLst>
              <a:ext uri="{FF2B5EF4-FFF2-40B4-BE49-F238E27FC236}">
                <a16:creationId xmlns:a16="http://schemas.microsoft.com/office/drawing/2014/main" id="{F89F37FB-9D63-3844-BB96-6F31BA743299}"/>
              </a:ext>
            </a:extLst>
          </p:cNvPr>
          <p:cNvSpPr>
            <a:spLocks noGrp="1"/>
          </p:cNvSpPr>
          <p:nvPr>
            <p:ph type="sldNum" sz="quarter" idx="12"/>
          </p:nvPr>
        </p:nvSpPr>
        <p:spPr/>
        <p:txBody>
          <a:bodyPr/>
          <a:lstStyle/>
          <a:p>
            <a:fld id="{D000A64B-9672-4C0C-BA6F-51FB3D263A3F}" type="slidenum">
              <a:rPr lang="en-US" smtClean="0"/>
              <a:t>27</a:t>
            </a:fld>
            <a:endParaRPr lang="en-US" dirty="0"/>
          </a:p>
        </p:txBody>
      </p:sp>
    </p:spTree>
    <p:extLst>
      <p:ext uri="{BB962C8B-B14F-4D97-AF65-F5344CB8AC3E}">
        <p14:creationId xmlns:p14="http://schemas.microsoft.com/office/powerpoint/2010/main" val="22474736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98E35-A97A-E548-89A7-3DF7D434926D}"/>
              </a:ext>
            </a:extLst>
          </p:cNvPr>
          <p:cNvSpPr>
            <a:spLocks noGrp="1"/>
          </p:cNvSpPr>
          <p:nvPr>
            <p:ph type="title"/>
          </p:nvPr>
        </p:nvSpPr>
        <p:spPr/>
        <p:txBody>
          <a:bodyPr/>
          <a:lstStyle/>
          <a:p>
            <a:r>
              <a:rPr lang="en-US" dirty="0"/>
              <a:t>Student Life Goals:</a:t>
            </a:r>
          </a:p>
        </p:txBody>
      </p:sp>
      <p:sp>
        <p:nvSpPr>
          <p:cNvPr id="6" name="Content Placeholder 5">
            <a:extLst>
              <a:ext uri="{FF2B5EF4-FFF2-40B4-BE49-F238E27FC236}">
                <a16:creationId xmlns:a16="http://schemas.microsoft.com/office/drawing/2014/main" id="{AEDEE02D-45E6-A94D-84A0-6B95BF65C274}"/>
              </a:ext>
            </a:extLst>
          </p:cNvPr>
          <p:cNvSpPr>
            <a:spLocks noGrp="1"/>
          </p:cNvSpPr>
          <p:nvPr>
            <p:ph idx="1"/>
          </p:nvPr>
        </p:nvSpPr>
        <p:spPr>
          <a:xfrm>
            <a:off x="838200" y="1508166"/>
            <a:ext cx="10515600" cy="4668797"/>
          </a:xfrm>
        </p:spPr>
        <p:txBody>
          <a:bodyPr>
            <a:normAutofit fontScale="92500" lnSpcReduction="10000"/>
          </a:bodyPr>
          <a:lstStyle/>
          <a:p>
            <a:pPr lvl="0"/>
            <a:r>
              <a:rPr lang="en-US" dirty="0"/>
              <a:t> Create plan to ensure that the social and emotional needs of students are addressed.</a:t>
            </a:r>
          </a:p>
          <a:p>
            <a:pPr lvl="0"/>
            <a:r>
              <a:rPr lang="en-US" dirty="0"/>
              <a:t>Develop and implement plan to address perception of student inequity.</a:t>
            </a:r>
          </a:p>
          <a:p>
            <a:pPr lvl="0"/>
            <a:r>
              <a:rPr lang="en-US" dirty="0"/>
              <a:t>Create plan to ensure that the Portrait of a Graduate is a district deliverable.</a:t>
            </a:r>
          </a:p>
          <a:p>
            <a:pPr lvl="0"/>
            <a:r>
              <a:rPr lang="en-US" dirty="0"/>
              <a:t>Curriculum and cultural review to ensure integration of character development including – but not limited to – resilience, perseverance and grit.</a:t>
            </a:r>
          </a:p>
          <a:p>
            <a:pPr lvl="0"/>
            <a:r>
              <a:rPr lang="en-US" dirty="0"/>
              <a:t>Develop plan to ensure financial literacy and responsibility across grade levels.</a:t>
            </a:r>
          </a:p>
          <a:p>
            <a:pPr lvl="0"/>
            <a:r>
              <a:rPr lang="en-US" dirty="0"/>
              <a:t>Develop plan to ensure time management and organizational skills are offered across district experience and curriculum.</a:t>
            </a:r>
          </a:p>
          <a:p>
            <a:pPr marL="0" indent="0">
              <a:buNone/>
            </a:pPr>
            <a:endParaRPr lang="en-US" dirty="0"/>
          </a:p>
        </p:txBody>
      </p:sp>
      <p:sp>
        <p:nvSpPr>
          <p:cNvPr id="5" name="Slide Number Placeholder 4">
            <a:extLst>
              <a:ext uri="{FF2B5EF4-FFF2-40B4-BE49-F238E27FC236}">
                <a16:creationId xmlns:a16="http://schemas.microsoft.com/office/drawing/2014/main" id="{E1339B06-187C-854C-93E9-7973199B93EB}"/>
              </a:ext>
            </a:extLst>
          </p:cNvPr>
          <p:cNvSpPr>
            <a:spLocks noGrp="1"/>
          </p:cNvSpPr>
          <p:nvPr>
            <p:ph type="sldNum" sz="quarter" idx="12"/>
          </p:nvPr>
        </p:nvSpPr>
        <p:spPr/>
        <p:txBody>
          <a:bodyPr/>
          <a:lstStyle/>
          <a:p>
            <a:fld id="{D000A64B-9672-4C0C-BA6F-51FB3D263A3F}" type="slidenum">
              <a:rPr lang="en-US" smtClean="0"/>
              <a:t>28</a:t>
            </a:fld>
            <a:endParaRPr lang="en-US" dirty="0"/>
          </a:p>
        </p:txBody>
      </p:sp>
    </p:spTree>
    <p:extLst>
      <p:ext uri="{BB962C8B-B14F-4D97-AF65-F5344CB8AC3E}">
        <p14:creationId xmlns:p14="http://schemas.microsoft.com/office/powerpoint/2010/main" val="12691016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14804-4487-DF44-B541-26059D0DD466}"/>
              </a:ext>
            </a:extLst>
          </p:cNvPr>
          <p:cNvSpPr>
            <a:spLocks noGrp="1"/>
          </p:cNvSpPr>
          <p:nvPr>
            <p:ph type="title"/>
          </p:nvPr>
        </p:nvSpPr>
        <p:spPr/>
        <p:txBody>
          <a:bodyPr/>
          <a:lstStyle/>
          <a:p>
            <a:r>
              <a:rPr lang="en-US" dirty="0"/>
              <a:t>Student Life/Life Skills Goals Year 1-2:</a:t>
            </a:r>
          </a:p>
        </p:txBody>
      </p:sp>
      <p:sp>
        <p:nvSpPr>
          <p:cNvPr id="3" name="Content Placeholder 2">
            <a:extLst>
              <a:ext uri="{FF2B5EF4-FFF2-40B4-BE49-F238E27FC236}">
                <a16:creationId xmlns:a16="http://schemas.microsoft.com/office/drawing/2014/main" id="{DB2515EB-4183-2846-935E-68032DD486F8}"/>
              </a:ext>
            </a:extLst>
          </p:cNvPr>
          <p:cNvSpPr>
            <a:spLocks noGrp="1"/>
          </p:cNvSpPr>
          <p:nvPr>
            <p:ph idx="1"/>
          </p:nvPr>
        </p:nvSpPr>
        <p:spPr>
          <a:xfrm>
            <a:off x="1143000" y="1690688"/>
            <a:ext cx="9829800" cy="4351338"/>
          </a:xfrm>
        </p:spPr>
        <p:txBody>
          <a:bodyPr>
            <a:normAutofit/>
          </a:bodyPr>
          <a:lstStyle/>
          <a:p>
            <a:pPr marL="0" indent="0" algn="ctr">
              <a:buNone/>
            </a:pPr>
            <a:endParaRPr lang="en-US" sz="3200" b="0" dirty="0">
              <a:solidFill>
                <a:schemeClr val="accent3">
                  <a:lumMod val="75000"/>
                </a:schemeClr>
              </a:solidFill>
            </a:endParaRPr>
          </a:p>
          <a:p>
            <a:pPr algn="ctr"/>
            <a:r>
              <a:rPr lang="en-US" sz="3200" b="0" dirty="0">
                <a:solidFill>
                  <a:schemeClr val="accent3">
                    <a:lumMod val="75000"/>
                  </a:schemeClr>
                </a:solidFill>
              </a:rPr>
              <a:t> Curriculum and cultural review to ensure integration of character development including - but not limited to - resilience, perseverance, and grit.  </a:t>
            </a:r>
          </a:p>
          <a:p>
            <a:pPr algn="ctr"/>
            <a:r>
              <a:rPr lang="en-US" sz="3200" b="0" dirty="0">
                <a:solidFill>
                  <a:schemeClr val="accent3">
                    <a:lumMod val="75000"/>
                  </a:schemeClr>
                </a:solidFill>
              </a:rPr>
              <a:t> Create plan to ensure that the social &amp; emotional needs of students are addressed.  </a:t>
            </a:r>
            <a:endParaRPr lang="en-US" sz="3200" dirty="0">
              <a:solidFill>
                <a:schemeClr val="accent3">
                  <a:lumMod val="75000"/>
                </a:schemeClr>
              </a:solidFill>
            </a:endParaRPr>
          </a:p>
        </p:txBody>
      </p:sp>
      <p:sp>
        <p:nvSpPr>
          <p:cNvPr id="4" name="Slide Number Placeholder 3">
            <a:extLst>
              <a:ext uri="{FF2B5EF4-FFF2-40B4-BE49-F238E27FC236}">
                <a16:creationId xmlns:a16="http://schemas.microsoft.com/office/drawing/2014/main" id="{066DF246-BE0C-8948-902C-38AB404B3F89}"/>
              </a:ext>
            </a:extLst>
          </p:cNvPr>
          <p:cNvSpPr>
            <a:spLocks noGrp="1"/>
          </p:cNvSpPr>
          <p:nvPr>
            <p:ph type="sldNum" sz="quarter" idx="12"/>
          </p:nvPr>
        </p:nvSpPr>
        <p:spPr/>
        <p:txBody>
          <a:bodyPr/>
          <a:lstStyle/>
          <a:p>
            <a:fld id="{D000A64B-9672-4C0C-BA6F-51FB3D263A3F}" type="slidenum">
              <a:rPr lang="en-US" smtClean="0"/>
              <a:t>29</a:t>
            </a:fld>
            <a:endParaRPr lang="en-US" dirty="0"/>
          </a:p>
        </p:txBody>
      </p:sp>
    </p:spTree>
    <p:extLst>
      <p:ext uri="{BB962C8B-B14F-4D97-AF65-F5344CB8AC3E}">
        <p14:creationId xmlns:p14="http://schemas.microsoft.com/office/powerpoint/2010/main" val="1691228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2408" y="45640"/>
            <a:ext cx="7383854" cy="815751"/>
          </a:xfrm>
        </p:spPr>
        <p:txBody>
          <a:bodyPr>
            <a:normAutofit fontScale="90000"/>
          </a:bodyPr>
          <a:lstStyle/>
          <a:p>
            <a:r>
              <a:rPr lang="en-US" dirty="0"/>
              <a:t>Strategic Planning Process</a:t>
            </a:r>
          </a:p>
        </p:txBody>
      </p:sp>
      <p:sp>
        <p:nvSpPr>
          <p:cNvPr id="4" name="Slide Number Placeholder 3"/>
          <p:cNvSpPr>
            <a:spLocks noGrp="1"/>
          </p:cNvSpPr>
          <p:nvPr>
            <p:ph type="sldNum" sz="quarter" idx="12"/>
          </p:nvPr>
        </p:nvSpPr>
        <p:spPr/>
        <p:txBody>
          <a:bodyPr/>
          <a:lstStyle/>
          <a:p>
            <a:fld id="{D000A64B-9672-4C0C-BA6F-51FB3D263A3F}" type="slidenum">
              <a:rPr lang="en-US" smtClean="0"/>
              <a:t>3</a:t>
            </a:fld>
            <a:endParaRPr lang="en-US" dirty="0"/>
          </a:p>
        </p:txBody>
      </p:sp>
      <p:pic>
        <p:nvPicPr>
          <p:cNvPr id="5" name="Content Placeholder 4"/>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40892" y="1252226"/>
            <a:ext cx="7362825" cy="1485900"/>
          </a:xfrm>
          <a:prstGeom prst="rect">
            <a:avLst/>
          </a:prstGeom>
          <a:noFill/>
          <a:ln>
            <a:noFill/>
          </a:ln>
        </p:spPr>
      </p:pic>
      <p:sp>
        <p:nvSpPr>
          <p:cNvPr id="6" name="Text Box 392"/>
          <p:cNvSpPr txBox="1">
            <a:spLocks noChangeArrowheads="1"/>
          </p:cNvSpPr>
          <p:nvPr/>
        </p:nvSpPr>
        <p:spPr bwMode="auto">
          <a:xfrm>
            <a:off x="7944264" y="1032137"/>
            <a:ext cx="2037936" cy="505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lnSpc>
                <a:spcPct val="125000"/>
              </a:lnSpc>
              <a:spcBef>
                <a:spcPts val="0"/>
              </a:spcBef>
              <a:spcAft>
                <a:spcPts val="0"/>
              </a:spcAft>
            </a:pPr>
            <a:r>
              <a:rPr lang="en-US" sz="1200" b="1" dirty="0">
                <a:effectLst/>
                <a:latin typeface="Arial" charset="0"/>
                <a:ea typeface="Trebuchet MS" charset="0"/>
                <a:cs typeface="Times New Roman" charset="0"/>
              </a:rPr>
              <a:t>PHASE III: </a:t>
            </a:r>
            <a:endParaRPr lang="en-US" sz="1050" dirty="0">
              <a:effectLst/>
              <a:latin typeface="Trebuchet MS" charset="0"/>
              <a:ea typeface="Trebuchet MS" charset="0"/>
              <a:cs typeface="Times New Roman" charset="0"/>
            </a:endParaRPr>
          </a:p>
          <a:p>
            <a:pPr marL="0" marR="0" algn="ctr">
              <a:lnSpc>
                <a:spcPct val="125000"/>
              </a:lnSpc>
              <a:spcBef>
                <a:spcPts val="0"/>
              </a:spcBef>
              <a:spcAft>
                <a:spcPts val="0"/>
              </a:spcAft>
            </a:pPr>
            <a:r>
              <a:rPr lang="en-US" sz="1200" b="1" dirty="0">
                <a:effectLst/>
                <a:latin typeface="Arial" charset="0"/>
                <a:ea typeface="Trebuchet MS" charset="0"/>
                <a:cs typeface="Times New Roman" charset="0"/>
              </a:rPr>
              <a:t>Execute</a:t>
            </a:r>
            <a:endParaRPr lang="en-US" sz="1050" dirty="0">
              <a:effectLst/>
              <a:latin typeface="Trebuchet MS" charset="0"/>
              <a:ea typeface="Trebuchet MS" charset="0"/>
              <a:cs typeface="Times New Roman" charset="0"/>
            </a:endParaRPr>
          </a:p>
          <a:p>
            <a:pPr marL="0" marR="0" algn="ctr">
              <a:lnSpc>
                <a:spcPct val="125000"/>
              </a:lnSpc>
              <a:spcBef>
                <a:spcPts val="0"/>
              </a:spcBef>
              <a:spcAft>
                <a:spcPts val="0"/>
              </a:spcAft>
            </a:pPr>
            <a:r>
              <a:rPr lang="en-US" sz="1200" b="1" dirty="0">
                <a:effectLst/>
                <a:latin typeface="Times New Roman" charset="0"/>
                <a:ea typeface="Trebuchet MS" charset="0"/>
                <a:cs typeface="Times New Roman" charset="0"/>
              </a:rPr>
              <a:t> </a:t>
            </a:r>
            <a:endParaRPr lang="en-US" sz="1050" dirty="0">
              <a:effectLst/>
              <a:latin typeface="Trebuchet MS" charset="0"/>
              <a:ea typeface="Trebuchet MS" charset="0"/>
              <a:cs typeface="Times New Roman" charset="0"/>
            </a:endParaRPr>
          </a:p>
          <a:p>
            <a:pPr marL="0" marR="0" algn="ctr">
              <a:lnSpc>
                <a:spcPct val="125000"/>
              </a:lnSpc>
              <a:spcBef>
                <a:spcPts val="0"/>
              </a:spcBef>
              <a:spcAft>
                <a:spcPts val="0"/>
              </a:spcAft>
            </a:pPr>
            <a:r>
              <a:rPr lang="en-US" sz="1200" b="1" dirty="0">
                <a:effectLst/>
                <a:latin typeface="Times New Roman" charset="0"/>
                <a:ea typeface="Trebuchet MS" charset="0"/>
                <a:cs typeface="Times New Roman" charset="0"/>
              </a:rPr>
              <a:t> </a:t>
            </a:r>
            <a:endParaRPr lang="en-US" sz="1050" dirty="0">
              <a:effectLst/>
              <a:latin typeface="Trebuchet MS" charset="0"/>
              <a:ea typeface="Trebuchet MS" charset="0"/>
              <a:cs typeface="Times New Roman" charset="0"/>
            </a:endParaRPr>
          </a:p>
        </p:txBody>
      </p:sp>
      <p:sp>
        <p:nvSpPr>
          <p:cNvPr id="7" name="Text Box 391"/>
          <p:cNvSpPr txBox="1">
            <a:spLocks noChangeArrowheads="1"/>
          </p:cNvSpPr>
          <p:nvPr/>
        </p:nvSpPr>
        <p:spPr bwMode="auto">
          <a:xfrm>
            <a:off x="4919246" y="981123"/>
            <a:ext cx="2486025" cy="472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lnSpc>
                <a:spcPct val="125000"/>
              </a:lnSpc>
              <a:spcBef>
                <a:spcPts val="0"/>
              </a:spcBef>
              <a:spcAft>
                <a:spcPts val="0"/>
              </a:spcAft>
            </a:pPr>
            <a:r>
              <a:rPr lang="en-US" sz="1200" b="1" dirty="0">
                <a:effectLst/>
                <a:latin typeface="Arial" charset="0"/>
                <a:ea typeface="Trebuchet MS" charset="0"/>
                <a:cs typeface="Times New Roman" charset="0"/>
              </a:rPr>
              <a:t>PHASE II:  </a:t>
            </a:r>
            <a:endParaRPr lang="en-US" sz="1050" dirty="0">
              <a:effectLst/>
              <a:latin typeface="Trebuchet MS" charset="0"/>
              <a:ea typeface="Trebuchet MS" charset="0"/>
              <a:cs typeface="Times New Roman" charset="0"/>
            </a:endParaRPr>
          </a:p>
          <a:p>
            <a:pPr marL="0" marR="0" algn="ctr">
              <a:lnSpc>
                <a:spcPct val="125000"/>
              </a:lnSpc>
              <a:spcBef>
                <a:spcPts val="0"/>
              </a:spcBef>
              <a:spcAft>
                <a:spcPts val="0"/>
              </a:spcAft>
            </a:pPr>
            <a:r>
              <a:rPr lang="en-US" sz="1200" b="1" dirty="0">
                <a:effectLst/>
                <a:latin typeface="Arial" charset="0"/>
                <a:ea typeface="Trebuchet MS" charset="0"/>
                <a:cs typeface="Times New Roman" charset="0"/>
              </a:rPr>
              <a:t>Focus</a:t>
            </a:r>
            <a:r>
              <a:rPr lang="en-US" sz="1050" u="sng" dirty="0">
                <a:effectLst/>
                <a:latin typeface="Trebuchet MS" charset="0"/>
                <a:ea typeface="Trebuchet MS" charset="0"/>
                <a:cs typeface="Times New Roman" charset="0"/>
              </a:rPr>
              <a:t> </a:t>
            </a:r>
            <a:endParaRPr lang="en-US" sz="1050" dirty="0">
              <a:effectLst/>
              <a:latin typeface="Trebuchet MS" charset="0"/>
              <a:ea typeface="Trebuchet MS" charset="0"/>
              <a:cs typeface="Times New Roman" charset="0"/>
            </a:endParaRPr>
          </a:p>
        </p:txBody>
      </p:sp>
      <p:sp>
        <p:nvSpPr>
          <p:cNvPr id="8" name="Text Box 393"/>
          <p:cNvSpPr txBox="1">
            <a:spLocks noChangeArrowheads="1"/>
          </p:cNvSpPr>
          <p:nvPr/>
        </p:nvSpPr>
        <p:spPr bwMode="auto">
          <a:xfrm>
            <a:off x="2480847" y="1053092"/>
            <a:ext cx="2276475" cy="4845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lnSpc>
                <a:spcPct val="107000"/>
              </a:lnSpc>
              <a:spcBef>
                <a:spcPts val="0"/>
              </a:spcBef>
              <a:spcAft>
                <a:spcPts val="0"/>
              </a:spcAft>
            </a:pPr>
            <a:r>
              <a:rPr lang="en-US" sz="1200" b="1" dirty="0">
                <a:effectLst/>
                <a:latin typeface="Arial" charset="0"/>
                <a:ea typeface="Calibri" charset="0"/>
                <a:cs typeface="Times New Roman" charset="0"/>
              </a:rPr>
              <a:t>PHASE I:  </a:t>
            </a:r>
            <a:endParaRPr lang="en-US" sz="1100" dirty="0">
              <a:effectLst/>
              <a:latin typeface="Calibri" charset="0"/>
              <a:ea typeface="Calibri" charset="0"/>
              <a:cs typeface="Times New Roman" charset="0"/>
            </a:endParaRPr>
          </a:p>
          <a:p>
            <a:pPr marL="0" marR="0" algn="ctr">
              <a:lnSpc>
                <a:spcPct val="107000"/>
              </a:lnSpc>
              <a:spcBef>
                <a:spcPts val="0"/>
              </a:spcBef>
              <a:spcAft>
                <a:spcPts val="0"/>
              </a:spcAft>
            </a:pPr>
            <a:r>
              <a:rPr lang="en-US" sz="1200" b="1" dirty="0">
                <a:effectLst/>
                <a:latin typeface="Arial" charset="0"/>
                <a:ea typeface="Calibri" charset="0"/>
                <a:cs typeface="Times New Roman" charset="0"/>
              </a:rPr>
              <a:t>Engage</a:t>
            </a:r>
            <a:endParaRPr lang="en-US" sz="1100" dirty="0">
              <a:effectLst/>
              <a:latin typeface="Calibri" charset="0"/>
              <a:ea typeface="Calibri" charset="0"/>
              <a:cs typeface="Times New Roman" charset="0"/>
            </a:endParaRPr>
          </a:p>
          <a:p>
            <a:pPr marL="0" marR="0" algn="ctr">
              <a:lnSpc>
                <a:spcPct val="107000"/>
              </a:lnSpc>
              <a:spcBef>
                <a:spcPts val="0"/>
              </a:spcBef>
              <a:spcAft>
                <a:spcPts val="0"/>
              </a:spcAft>
            </a:pPr>
            <a:r>
              <a:rPr lang="en-US" sz="1100" b="1" i="1" dirty="0">
                <a:effectLst/>
                <a:latin typeface="Calibri" charset="0"/>
                <a:ea typeface="Calibri" charset="0"/>
                <a:cs typeface="Times New Roman" charset="0"/>
              </a:rPr>
              <a:t> </a:t>
            </a:r>
            <a:endParaRPr lang="en-US" sz="1100" dirty="0">
              <a:effectLst/>
              <a:latin typeface="Calibri" charset="0"/>
              <a:ea typeface="Calibri" charset="0"/>
              <a:cs typeface="Times New Roman" charset="0"/>
            </a:endParaRPr>
          </a:p>
        </p:txBody>
      </p:sp>
      <p:sp>
        <p:nvSpPr>
          <p:cNvPr id="9" name="Text Box 2"/>
          <p:cNvSpPr txBox="1">
            <a:spLocks noChangeArrowheads="1"/>
          </p:cNvSpPr>
          <p:nvPr/>
        </p:nvSpPr>
        <p:spPr bwMode="auto">
          <a:xfrm>
            <a:off x="2480847" y="2959663"/>
            <a:ext cx="2781300" cy="3409950"/>
          </a:xfrm>
          <a:prstGeom prst="rect">
            <a:avLst/>
          </a:prstGeom>
          <a:noFill/>
          <a:ln w="9525">
            <a:noFill/>
            <a:miter lim="800000"/>
            <a:headEnd/>
            <a:tailEnd/>
          </a:ln>
        </p:spPr>
        <p:txBody>
          <a:bodyPr rot="0" vert="horz" wrap="square" lIns="91440" tIns="45720" rIns="91440" bIns="45720" anchor="t" anchorCtr="0">
            <a:noAutofit/>
          </a:bodyPr>
          <a:lstStyle/>
          <a:p>
            <a:pPr marL="342900" marR="0" lvl="0" indent="-342900">
              <a:lnSpc>
                <a:spcPct val="107000"/>
              </a:lnSpc>
              <a:spcBef>
                <a:spcPts val="0"/>
              </a:spcBef>
              <a:spcAft>
                <a:spcPts val="0"/>
              </a:spcAft>
              <a:buFont typeface="Wingdings" charset="2"/>
              <a:buChar char=""/>
            </a:pPr>
            <a:r>
              <a:rPr lang="en-US" sz="1100" dirty="0">
                <a:effectLst/>
                <a:latin typeface="Arial" charset="0"/>
                <a:ea typeface="Calibri" charset="0"/>
                <a:cs typeface="Times New Roman" charset="0"/>
              </a:rPr>
              <a:t>Conducted 8 BOE and 8 Admin structured, individual interviews.</a:t>
            </a:r>
            <a:endParaRPr lang="en-US" sz="1100" dirty="0">
              <a:effectLst/>
              <a:latin typeface="Calibri" charset="0"/>
              <a:ea typeface="Calibri" charset="0"/>
              <a:cs typeface="Times New Roman" charset="0"/>
            </a:endParaRPr>
          </a:p>
          <a:p>
            <a:pPr marL="228600" marR="0">
              <a:lnSpc>
                <a:spcPct val="107000"/>
              </a:lnSpc>
              <a:spcBef>
                <a:spcPts val="0"/>
              </a:spcBef>
              <a:spcAft>
                <a:spcPts val="0"/>
              </a:spcAft>
            </a:pPr>
            <a:r>
              <a:rPr lang="en-US" sz="1100" dirty="0">
                <a:effectLst/>
                <a:latin typeface="Arial" charset="0"/>
                <a:ea typeface="Calibri" charset="0"/>
                <a:cs typeface="Times New Roman" charset="0"/>
              </a:rPr>
              <a:t> </a:t>
            </a:r>
            <a:endParaRPr lang="en-US" sz="1100" dirty="0">
              <a:effectLst/>
              <a:latin typeface="Calibri" charset="0"/>
              <a:ea typeface="Calibri" charset="0"/>
              <a:cs typeface="Times New Roman" charset="0"/>
            </a:endParaRPr>
          </a:p>
          <a:p>
            <a:pPr marL="342900" marR="0" lvl="0" indent="-342900">
              <a:lnSpc>
                <a:spcPct val="107000"/>
              </a:lnSpc>
              <a:spcBef>
                <a:spcPts val="0"/>
              </a:spcBef>
              <a:spcAft>
                <a:spcPts val="0"/>
              </a:spcAft>
              <a:buFont typeface="Wingdings" charset="2"/>
              <a:buChar char=""/>
            </a:pPr>
            <a:r>
              <a:rPr lang="en-US" sz="1100" dirty="0">
                <a:effectLst/>
                <a:latin typeface="Arial" charset="0"/>
                <a:ea typeface="Calibri" charset="0"/>
                <a:cs typeface="Times New Roman" charset="0"/>
              </a:rPr>
              <a:t>Conducted </a:t>
            </a:r>
            <a:r>
              <a:rPr lang="en-US" sz="1100" dirty="0">
                <a:latin typeface="Arial" charset="0"/>
                <a:ea typeface="Calibri" charset="0"/>
                <a:cs typeface="Times New Roman" charset="0"/>
              </a:rPr>
              <a:t>9</a:t>
            </a:r>
            <a:r>
              <a:rPr lang="en-US" sz="1100" dirty="0">
                <a:effectLst/>
                <a:latin typeface="Arial" charset="0"/>
                <a:ea typeface="Calibri" charset="0"/>
                <a:cs typeface="Times New Roman" charset="0"/>
              </a:rPr>
              <a:t> focus groups with key stakeholder populations (145+ participants). </a:t>
            </a:r>
            <a:endParaRPr lang="en-US" sz="1100" dirty="0">
              <a:effectLst/>
              <a:latin typeface="Calibri" charset="0"/>
              <a:ea typeface="Calibri" charset="0"/>
              <a:cs typeface="Times New Roman" charset="0"/>
            </a:endParaRPr>
          </a:p>
          <a:p>
            <a:pPr marL="228600" marR="0">
              <a:lnSpc>
                <a:spcPct val="107000"/>
              </a:lnSpc>
              <a:spcBef>
                <a:spcPts val="0"/>
              </a:spcBef>
              <a:spcAft>
                <a:spcPts val="0"/>
              </a:spcAft>
            </a:pPr>
            <a:r>
              <a:rPr lang="en-US" sz="1100" dirty="0">
                <a:effectLst/>
                <a:latin typeface="Arial" charset="0"/>
                <a:ea typeface="Calibri" charset="0"/>
                <a:cs typeface="Times New Roman" charset="0"/>
              </a:rPr>
              <a:t> </a:t>
            </a:r>
            <a:endParaRPr lang="en-US" sz="1100" dirty="0">
              <a:effectLst/>
              <a:latin typeface="Calibri" charset="0"/>
              <a:ea typeface="Calibri" charset="0"/>
              <a:cs typeface="Times New Roman" charset="0"/>
            </a:endParaRPr>
          </a:p>
          <a:p>
            <a:pPr marL="342900" marR="0" lvl="0" indent="-342900">
              <a:lnSpc>
                <a:spcPct val="107000"/>
              </a:lnSpc>
              <a:spcBef>
                <a:spcPts val="0"/>
              </a:spcBef>
              <a:spcAft>
                <a:spcPts val="0"/>
              </a:spcAft>
              <a:buFont typeface="Wingdings" charset="2"/>
              <a:buChar char=""/>
            </a:pPr>
            <a:r>
              <a:rPr lang="en-US" sz="1100" dirty="0">
                <a:effectLst/>
                <a:latin typeface="Arial" charset="0"/>
                <a:ea typeface="Calibri" charset="0"/>
                <a:cs typeface="Times New Roman" charset="0"/>
              </a:rPr>
              <a:t>Reviewed mission, vision, and guiding principles of the District. </a:t>
            </a:r>
            <a:endParaRPr lang="en-US" sz="1100" dirty="0">
              <a:effectLst/>
              <a:latin typeface="Calibri" charset="0"/>
              <a:ea typeface="Calibri" charset="0"/>
              <a:cs typeface="Times New Roman" charset="0"/>
            </a:endParaRPr>
          </a:p>
          <a:p>
            <a:pPr marL="228600" marR="0">
              <a:lnSpc>
                <a:spcPct val="107000"/>
              </a:lnSpc>
              <a:spcBef>
                <a:spcPts val="0"/>
              </a:spcBef>
              <a:spcAft>
                <a:spcPts val="0"/>
              </a:spcAft>
            </a:pPr>
            <a:r>
              <a:rPr lang="en-US" sz="1100" dirty="0">
                <a:effectLst/>
                <a:latin typeface="Arial" charset="0"/>
                <a:ea typeface="Calibri" charset="0"/>
                <a:cs typeface="Times New Roman" charset="0"/>
              </a:rPr>
              <a:t> </a:t>
            </a:r>
            <a:endParaRPr lang="en-US" sz="1100" dirty="0">
              <a:effectLst/>
              <a:latin typeface="Calibri" charset="0"/>
              <a:ea typeface="Calibri" charset="0"/>
              <a:cs typeface="Times New Roman" charset="0"/>
            </a:endParaRPr>
          </a:p>
          <a:p>
            <a:pPr marL="342900" marR="0" lvl="0" indent="-342900">
              <a:lnSpc>
                <a:spcPct val="107000"/>
              </a:lnSpc>
              <a:spcBef>
                <a:spcPts val="0"/>
              </a:spcBef>
              <a:spcAft>
                <a:spcPts val="0"/>
              </a:spcAft>
              <a:buFont typeface="Wingdings" charset="2"/>
              <a:buChar char=""/>
            </a:pPr>
            <a:r>
              <a:rPr lang="en-US" sz="1100" dirty="0">
                <a:effectLst/>
                <a:latin typeface="Arial" charset="0"/>
                <a:ea typeface="Calibri" charset="0"/>
                <a:cs typeface="Times New Roman" charset="0"/>
              </a:rPr>
              <a:t>Reviewed archival data and reports provided by the District. </a:t>
            </a:r>
            <a:endParaRPr lang="en-US" sz="1100" dirty="0">
              <a:effectLst/>
              <a:latin typeface="Calibri" charset="0"/>
              <a:ea typeface="Calibri" charset="0"/>
              <a:cs typeface="Times New Roman" charset="0"/>
            </a:endParaRPr>
          </a:p>
          <a:p>
            <a:pPr marL="228600" marR="0">
              <a:lnSpc>
                <a:spcPct val="107000"/>
              </a:lnSpc>
              <a:spcBef>
                <a:spcPts val="0"/>
              </a:spcBef>
              <a:spcAft>
                <a:spcPts val="0"/>
              </a:spcAft>
            </a:pPr>
            <a:r>
              <a:rPr lang="en-US" sz="1100" dirty="0">
                <a:effectLst/>
                <a:latin typeface="Arial" charset="0"/>
                <a:ea typeface="Calibri" charset="0"/>
                <a:cs typeface="Times New Roman" charset="0"/>
              </a:rPr>
              <a:t> </a:t>
            </a:r>
            <a:endParaRPr lang="en-US" sz="1100" dirty="0">
              <a:effectLst/>
              <a:latin typeface="Calibri" charset="0"/>
              <a:ea typeface="Calibri" charset="0"/>
              <a:cs typeface="Times New Roman" charset="0"/>
            </a:endParaRPr>
          </a:p>
          <a:p>
            <a:pPr marL="342900" marR="0" lvl="0" indent="-342900">
              <a:lnSpc>
                <a:spcPct val="107000"/>
              </a:lnSpc>
              <a:spcBef>
                <a:spcPts val="0"/>
              </a:spcBef>
              <a:spcAft>
                <a:spcPts val="0"/>
              </a:spcAft>
              <a:buFont typeface="Wingdings" charset="2"/>
              <a:buChar char=""/>
            </a:pPr>
            <a:r>
              <a:rPr lang="en-US" sz="1100" dirty="0">
                <a:effectLst/>
                <a:latin typeface="Arial" charset="0"/>
                <a:ea typeface="Calibri" charset="0"/>
                <a:cs typeface="Times New Roman" charset="0"/>
              </a:rPr>
              <a:t>Administered surveys of key stakeholder populations (</a:t>
            </a:r>
            <a:r>
              <a:rPr lang="en-US" sz="1100" dirty="0">
                <a:latin typeface="Arial" charset="0"/>
                <a:ea typeface="Calibri" charset="0"/>
                <a:cs typeface="Times New Roman" charset="0"/>
              </a:rPr>
              <a:t>648 </a:t>
            </a:r>
            <a:r>
              <a:rPr lang="en-US" sz="1100" dirty="0">
                <a:effectLst/>
                <a:latin typeface="Arial" charset="0"/>
                <a:ea typeface="Calibri" charset="0"/>
                <a:cs typeface="Times New Roman" charset="0"/>
              </a:rPr>
              <a:t>respondents).</a:t>
            </a:r>
            <a:endParaRPr lang="en-US" sz="1100" dirty="0">
              <a:effectLst/>
              <a:latin typeface="Calibri" charset="0"/>
              <a:ea typeface="Calibri" charset="0"/>
              <a:cs typeface="Times New Roman" charset="0"/>
            </a:endParaRPr>
          </a:p>
          <a:p>
            <a:pPr marL="457200" marR="0">
              <a:lnSpc>
                <a:spcPct val="115000"/>
              </a:lnSpc>
              <a:spcBef>
                <a:spcPts val="0"/>
              </a:spcBef>
              <a:spcAft>
                <a:spcPts val="0"/>
              </a:spcAft>
            </a:pPr>
            <a:r>
              <a:rPr lang="en-US" sz="1100" dirty="0">
                <a:effectLst/>
                <a:latin typeface="Arial" charset="0"/>
                <a:ea typeface="Calibri" charset="0"/>
                <a:cs typeface="Times New Roman" charset="0"/>
              </a:rPr>
              <a:t> </a:t>
            </a:r>
            <a:endParaRPr lang="en-US" sz="1100" dirty="0">
              <a:effectLst/>
              <a:latin typeface="Calibri" charset="0"/>
              <a:ea typeface="Calibri" charset="0"/>
              <a:cs typeface="Times New Roman" charset="0"/>
            </a:endParaRPr>
          </a:p>
          <a:p>
            <a:pPr marL="342900" marR="0" lvl="0" indent="-342900">
              <a:lnSpc>
                <a:spcPct val="107000"/>
              </a:lnSpc>
              <a:spcBef>
                <a:spcPts val="0"/>
              </a:spcBef>
              <a:spcAft>
                <a:spcPts val="0"/>
              </a:spcAft>
              <a:buFont typeface="Wingdings" charset="2"/>
              <a:buChar char=""/>
            </a:pPr>
            <a:r>
              <a:rPr lang="en-US" sz="1100" dirty="0">
                <a:effectLst/>
                <a:latin typeface="Arial" charset="0"/>
                <a:ea typeface="Calibri" charset="0"/>
                <a:cs typeface="Times New Roman" charset="0"/>
              </a:rPr>
              <a:t>Discussed research and best practice around emerging themes from the Engage phase.</a:t>
            </a:r>
            <a:endParaRPr lang="en-US" sz="1100" dirty="0">
              <a:effectLst/>
              <a:latin typeface="Calibri" charset="0"/>
              <a:ea typeface="Calibri" charset="0"/>
              <a:cs typeface="Times New Roman" charset="0"/>
            </a:endParaRPr>
          </a:p>
          <a:p>
            <a:pPr marL="457200" marR="0">
              <a:lnSpc>
                <a:spcPct val="115000"/>
              </a:lnSpc>
              <a:spcBef>
                <a:spcPts val="0"/>
              </a:spcBef>
              <a:spcAft>
                <a:spcPts val="1000"/>
              </a:spcAft>
            </a:pPr>
            <a:r>
              <a:rPr lang="en-US" sz="1100" dirty="0">
                <a:effectLst/>
                <a:latin typeface="Times New Roman" charset="0"/>
                <a:ea typeface="Calibri" charset="0"/>
                <a:cs typeface="Times New Roman" charset="0"/>
              </a:rPr>
              <a:t> </a:t>
            </a:r>
            <a:endParaRPr lang="en-US" sz="1100" dirty="0">
              <a:effectLst/>
              <a:latin typeface="Calibri" charset="0"/>
              <a:ea typeface="Calibri" charset="0"/>
              <a:cs typeface="Times New Roman" charset="0"/>
            </a:endParaRPr>
          </a:p>
          <a:p>
            <a:pPr marL="457200" marR="0">
              <a:lnSpc>
                <a:spcPct val="107000"/>
              </a:lnSpc>
              <a:spcBef>
                <a:spcPts val="0"/>
              </a:spcBef>
              <a:spcAft>
                <a:spcPts val="0"/>
              </a:spcAft>
            </a:pPr>
            <a:r>
              <a:rPr lang="en-US" sz="1100" dirty="0">
                <a:effectLst/>
                <a:latin typeface="Times New Roman" charset="0"/>
                <a:ea typeface="Calibri" charset="0"/>
                <a:cs typeface="Times New Roman" charset="0"/>
              </a:rPr>
              <a:t> </a:t>
            </a:r>
            <a:endParaRPr lang="en-US" sz="1100" dirty="0">
              <a:effectLst/>
              <a:latin typeface="Calibri" charset="0"/>
              <a:ea typeface="Calibri" charset="0"/>
              <a:cs typeface="Times New Roman" charset="0"/>
            </a:endParaRPr>
          </a:p>
          <a:p>
            <a:pPr marL="228600" marR="0">
              <a:lnSpc>
                <a:spcPct val="107000"/>
              </a:lnSpc>
              <a:spcBef>
                <a:spcPts val="0"/>
              </a:spcBef>
              <a:spcAft>
                <a:spcPts val="0"/>
              </a:spcAft>
            </a:pPr>
            <a:r>
              <a:rPr lang="en-US" sz="1100" dirty="0">
                <a:effectLst/>
                <a:latin typeface="Times New Roman" charset="0"/>
                <a:ea typeface="Calibri" charset="0"/>
                <a:cs typeface="Times New Roman" charset="0"/>
              </a:rPr>
              <a:t> </a:t>
            </a:r>
            <a:endParaRPr lang="en-US" sz="1100" dirty="0">
              <a:effectLst/>
              <a:latin typeface="Calibri" charset="0"/>
              <a:ea typeface="Calibri" charset="0"/>
              <a:cs typeface="Times New Roman" charset="0"/>
            </a:endParaRPr>
          </a:p>
          <a:p>
            <a:pPr marL="0" marR="0">
              <a:lnSpc>
                <a:spcPct val="107000"/>
              </a:lnSpc>
              <a:spcBef>
                <a:spcPts val="0"/>
              </a:spcBef>
              <a:spcAft>
                <a:spcPts val="800"/>
              </a:spcAft>
            </a:pPr>
            <a:r>
              <a:rPr lang="en-US" sz="900" dirty="0">
                <a:effectLst/>
                <a:latin typeface="Calibri" charset="0"/>
                <a:ea typeface="Calibri" charset="0"/>
                <a:cs typeface="Times New Roman" charset="0"/>
              </a:rPr>
              <a:t> </a:t>
            </a:r>
            <a:endParaRPr lang="en-US" sz="1100" dirty="0">
              <a:effectLst/>
              <a:latin typeface="Calibri" charset="0"/>
              <a:ea typeface="Calibri" charset="0"/>
              <a:cs typeface="Times New Roman" charset="0"/>
            </a:endParaRPr>
          </a:p>
        </p:txBody>
      </p:sp>
      <p:sp>
        <p:nvSpPr>
          <p:cNvPr id="11" name="Text Box 2"/>
          <p:cNvSpPr txBox="1">
            <a:spLocks noChangeArrowheads="1"/>
          </p:cNvSpPr>
          <p:nvPr/>
        </p:nvSpPr>
        <p:spPr bwMode="auto">
          <a:xfrm>
            <a:off x="5262147" y="2788391"/>
            <a:ext cx="2339832" cy="3691922"/>
          </a:xfrm>
          <a:prstGeom prst="rect">
            <a:avLst/>
          </a:prstGeom>
          <a:noFill/>
          <a:ln w="9525">
            <a:noFill/>
            <a:miter lim="800000"/>
            <a:headEnd/>
            <a:tailEnd/>
          </a:ln>
        </p:spPr>
        <p:txBody>
          <a:bodyPr rot="0" vert="horz" wrap="square" lIns="91440" tIns="45720" rIns="91440" bIns="45720" anchor="t" anchorCtr="0">
            <a:noAutofit/>
          </a:bodyPr>
          <a:lstStyle/>
          <a:p>
            <a:pPr marL="0" marR="0">
              <a:lnSpc>
                <a:spcPct val="107000"/>
              </a:lnSpc>
              <a:spcBef>
                <a:spcPts val="0"/>
              </a:spcBef>
              <a:spcAft>
                <a:spcPts val="0"/>
              </a:spcAft>
            </a:pPr>
            <a:r>
              <a:rPr lang="en-US" sz="1100" dirty="0">
                <a:effectLst/>
                <a:latin typeface="Arial" charset="0"/>
                <a:ea typeface="Calibri" charset="0"/>
                <a:cs typeface="Times New Roman" charset="0"/>
              </a:rPr>
              <a:t> </a:t>
            </a:r>
            <a:endParaRPr lang="en-US" sz="1100" dirty="0">
              <a:effectLst/>
              <a:latin typeface="Calibri" charset="0"/>
              <a:ea typeface="Calibri" charset="0"/>
              <a:cs typeface="Times New Roman" charset="0"/>
            </a:endParaRPr>
          </a:p>
          <a:p>
            <a:pPr marL="342900" marR="0" lvl="0" indent="-342900">
              <a:lnSpc>
                <a:spcPct val="107000"/>
              </a:lnSpc>
              <a:spcBef>
                <a:spcPts val="0"/>
              </a:spcBef>
              <a:spcAft>
                <a:spcPts val="0"/>
              </a:spcAft>
              <a:buFont typeface="Wingdings" charset="2"/>
              <a:buChar char=""/>
            </a:pPr>
            <a:r>
              <a:rPr lang="en-US" sz="1100" dirty="0">
                <a:effectLst/>
                <a:latin typeface="Arial" charset="0"/>
                <a:ea typeface="Calibri" charset="0"/>
                <a:cs typeface="Times New Roman" charset="0"/>
              </a:rPr>
              <a:t>Reviewed Stakeholder feedback and themes from Engagement sessions.</a:t>
            </a:r>
            <a:endParaRPr lang="en-US" sz="1100" dirty="0">
              <a:effectLst/>
              <a:latin typeface="Calibri" charset="0"/>
              <a:ea typeface="Calibri" charset="0"/>
              <a:cs typeface="Times New Roman" charset="0"/>
            </a:endParaRPr>
          </a:p>
          <a:p>
            <a:pPr marL="457200" marR="0">
              <a:lnSpc>
                <a:spcPct val="107000"/>
              </a:lnSpc>
              <a:spcBef>
                <a:spcPts val="0"/>
              </a:spcBef>
              <a:spcAft>
                <a:spcPts val="0"/>
              </a:spcAft>
            </a:pPr>
            <a:r>
              <a:rPr lang="en-US" sz="1100" dirty="0">
                <a:effectLst/>
                <a:latin typeface="Arial" charset="0"/>
                <a:ea typeface="Calibri" charset="0"/>
                <a:cs typeface="Times New Roman" charset="0"/>
              </a:rPr>
              <a:t> </a:t>
            </a:r>
            <a:endParaRPr lang="en-US" sz="1100" dirty="0">
              <a:effectLst/>
              <a:latin typeface="Calibri" charset="0"/>
              <a:ea typeface="Calibri" charset="0"/>
              <a:cs typeface="Times New Roman" charset="0"/>
            </a:endParaRPr>
          </a:p>
          <a:p>
            <a:pPr marL="342900" marR="0" lvl="0" indent="-342900">
              <a:lnSpc>
                <a:spcPct val="107000"/>
              </a:lnSpc>
              <a:spcBef>
                <a:spcPts val="0"/>
              </a:spcBef>
              <a:spcAft>
                <a:spcPts val="0"/>
              </a:spcAft>
              <a:buFont typeface="Wingdings" charset="2"/>
              <a:buChar char=""/>
            </a:pPr>
            <a:r>
              <a:rPr lang="en-US" sz="1100" dirty="0">
                <a:effectLst/>
                <a:latin typeface="Arial" charset="0"/>
                <a:ea typeface="Calibri" charset="0"/>
                <a:cs typeface="Times New Roman" charset="0"/>
              </a:rPr>
              <a:t>Documented mission and vision, and the future direction desired by stakeholders.</a:t>
            </a:r>
            <a:endParaRPr lang="en-US" sz="1100" dirty="0">
              <a:effectLst/>
              <a:latin typeface="Calibri" charset="0"/>
              <a:ea typeface="Calibri" charset="0"/>
              <a:cs typeface="Times New Roman" charset="0"/>
            </a:endParaRPr>
          </a:p>
          <a:p>
            <a:pPr marL="228600" marR="0">
              <a:lnSpc>
                <a:spcPct val="107000"/>
              </a:lnSpc>
              <a:spcBef>
                <a:spcPts val="0"/>
              </a:spcBef>
              <a:spcAft>
                <a:spcPts val="0"/>
              </a:spcAft>
            </a:pPr>
            <a:r>
              <a:rPr lang="en-US" sz="1100" dirty="0">
                <a:effectLst/>
                <a:latin typeface="Arial" charset="0"/>
                <a:ea typeface="Calibri" charset="0"/>
                <a:cs typeface="Times New Roman" charset="0"/>
              </a:rPr>
              <a:t> </a:t>
            </a:r>
            <a:endParaRPr lang="en-US" sz="1100" dirty="0">
              <a:effectLst/>
              <a:latin typeface="Calibri" charset="0"/>
              <a:ea typeface="Calibri" charset="0"/>
              <a:cs typeface="Times New Roman" charset="0"/>
            </a:endParaRPr>
          </a:p>
          <a:p>
            <a:pPr marL="342900" marR="0" lvl="0" indent="-342900">
              <a:lnSpc>
                <a:spcPct val="107000"/>
              </a:lnSpc>
              <a:spcBef>
                <a:spcPts val="0"/>
              </a:spcBef>
              <a:spcAft>
                <a:spcPts val="0"/>
              </a:spcAft>
              <a:buFont typeface="Wingdings" charset="2"/>
              <a:buChar char=""/>
            </a:pPr>
            <a:r>
              <a:rPr lang="en-US" sz="1100" dirty="0">
                <a:effectLst/>
                <a:latin typeface="Arial" charset="0"/>
                <a:ea typeface="Calibri" charset="0"/>
                <a:cs typeface="Times New Roman" charset="0"/>
              </a:rPr>
              <a:t>Developed a draft strategic plan document to serve as a broad outline to guide the future direction of the District. The strategic plan contains:</a:t>
            </a:r>
            <a:endParaRPr lang="en-US" sz="1100" dirty="0">
              <a:effectLst/>
              <a:latin typeface="Calibri" charset="0"/>
              <a:ea typeface="Calibri" charset="0"/>
              <a:cs typeface="Times New Roman" charset="0"/>
            </a:endParaRPr>
          </a:p>
          <a:p>
            <a:pPr marL="742950" marR="0" lvl="1" indent="-285750">
              <a:lnSpc>
                <a:spcPct val="115000"/>
              </a:lnSpc>
              <a:spcBef>
                <a:spcPts val="0"/>
              </a:spcBef>
              <a:spcAft>
                <a:spcPts val="0"/>
              </a:spcAft>
              <a:buFont typeface="Courier New" charset="0"/>
              <a:buChar char="o"/>
              <a:tabLst>
                <a:tab pos="857250" algn="l"/>
              </a:tabLst>
            </a:pPr>
            <a:r>
              <a:rPr lang="en-US" sz="1100" dirty="0">
                <a:effectLst/>
                <a:latin typeface="Arial" charset="0"/>
                <a:ea typeface="Calibri" charset="0"/>
                <a:cs typeface="Times New Roman" charset="0"/>
              </a:rPr>
              <a:t>Mission &amp; Vision</a:t>
            </a:r>
            <a:endParaRPr lang="en-US" sz="1100" dirty="0">
              <a:latin typeface="Arial" charset="0"/>
              <a:ea typeface="Calibri" charset="0"/>
              <a:cs typeface="Times New Roman" charset="0"/>
            </a:endParaRPr>
          </a:p>
          <a:p>
            <a:pPr marL="742950" marR="0" lvl="1" indent="-285750">
              <a:lnSpc>
                <a:spcPct val="115000"/>
              </a:lnSpc>
              <a:spcBef>
                <a:spcPts val="0"/>
              </a:spcBef>
              <a:spcAft>
                <a:spcPts val="0"/>
              </a:spcAft>
              <a:buFont typeface="Courier New" charset="0"/>
              <a:buChar char="o"/>
              <a:tabLst>
                <a:tab pos="857250" algn="l"/>
              </a:tabLst>
            </a:pPr>
            <a:r>
              <a:rPr lang="en-US" sz="1100" dirty="0">
                <a:effectLst/>
                <a:latin typeface="Arial" charset="0"/>
                <a:ea typeface="Calibri" charset="0"/>
                <a:cs typeface="Times New Roman" charset="0"/>
              </a:rPr>
              <a:t>Global Findings</a:t>
            </a:r>
            <a:endParaRPr lang="en-US" sz="1100" dirty="0">
              <a:effectLst/>
              <a:latin typeface="Calibri" charset="0"/>
              <a:ea typeface="Calibri" charset="0"/>
              <a:cs typeface="Times New Roman" charset="0"/>
            </a:endParaRPr>
          </a:p>
          <a:p>
            <a:pPr marL="742950" marR="0" lvl="1" indent="-285750">
              <a:lnSpc>
                <a:spcPct val="115000"/>
              </a:lnSpc>
              <a:spcBef>
                <a:spcPts val="0"/>
              </a:spcBef>
              <a:spcAft>
                <a:spcPts val="0"/>
              </a:spcAft>
              <a:buFont typeface="Courier New" charset="0"/>
              <a:buChar char="o"/>
              <a:tabLst>
                <a:tab pos="857250" algn="l"/>
              </a:tabLst>
            </a:pPr>
            <a:r>
              <a:rPr lang="en-US" sz="1100" dirty="0">
                <a:effectLst/>
                <a:latin typeface="Arial" charset="0"/>
                <a:ea typeface="Calibri" charset="0"/>
                <a:cs typeface="Times New Roman" charset="0"/>
              </a:rPr>
              <a:t>Portrait of a Graduate</a:t>
            </a:r>
            <a:endParaRPr lang="en-US" sz="1100" dirty="0">
              <a:effectLst/>
              <a:latin typeface="Calibri" charset="0"/>
              <a:ea typeface="Calibri" charset="0"/>
              <a:cs typeface="Times New Roman" charset="0"/>
            </a:endParaRPr>
          </a:p>
          <a:p>
            <a:pPr marL="742950" marR="0" lvl="1" indent="-285750">
              <a:lnSpc>
                <a:spcPct val="115000"/>
              </a:lnSpc>
              <a:spcBef>
                <a:spcPts val="0"/>
              </a:spcBef>
              <a:spcAft>
                <a:spcPts val="0"/>
              </a:spcAft>
              <a:buFont typeface="Courier New" charset="0"/>
              <a:buChar char="o"/>
              <a:tabLst>
                <a:tab pos="857250" algn="l"/>
              </a:tabLst>
            </a:pPr>
            <a:r>
              <a:rPr lang="en-US" sz="1100" dirty="0">
                <a:effectLst/>
                <a:latin typeface="Arial" charset="0"/>
                <a:ea typeface="Calibri" charset="0"/>
                <a:cs typeface="Times New Roman" charset="0"/>
              </a:rPr>
              <a:t>Strategic </a:t>
            </a:r>
            <a:r>
              <a:rPr lang="en-US" sz="1100" dirty="0">
                <a:latin typeface="Arial" charset="0"/>
                <a:ea typeface="Calibri" charset="0"/>
                <a:cs typeface="Times New Roman" charset="0"/>
              </a:rPr>
              <a:t>Objectives</a:t>
            </a:r>
            <a:endParaRPr lang="en-US" sz="1100" dirty="0">
              <a:effectLst/>
              <a:latin typeface="Calibri" charset="0"/>
              <a:ea typeface="Calibri" charset="0"/>
              <a:cs typeface="Times New Roman" charset="0"/>
            </a:endParaRPr>
          </a:p>
          <a:p>
            <a:pPr marL="742950" marR="0" lvl="1" indent="-285750">
              <a:lnSpc>
                <a:spcPct val="115000"/>
              </a:lnSpc>
              <a:spcBef>
                <a:spcPts val="0"/>
              </a:spcBef>
              <a:spcAft>
                <a:spcPts val="0"/>
              </a:spcAft>
              <a:buFont typeface="Courier New" charset="0"/>
              <a:buChar char="o"/>
              <a:tabLst>
                <a:tab pos="857250" algn="l"/>
              </a:tabLst>
            </a:pPr>
            <a:endParaRPr lang="en-US" sz="1100" dirty="0">
              <a:effectLst/>
              <a:latin typeface="Calibri" charset="0"/>
              <a:ea typeface="Calibri" charset="0"/>
              <a:cs typeface="Times New Roman" charset="0"/>
            </a:endParaRPr>
          </a:p>
          <a:p>
            <a:pPr marL="400050" marR="0">
              <a:lnSpc>
                <a:spcPct val="115000"/>
              </a:lnSpc>
              <a:spcBef>
                <a:spcPts val="0"/>
              </a:spcBef>
              <a:spcAft>
                <a:spcPts val="0"/>
              </a:spcAft>
              <a:tabLst>
                <a:tab pos="857250" algn="l"/>
              </a:tabLst>
            </a:pPr>
            <a:r>
              <a:rPr lang="en-US" sz="1100" dirty="0">
                <a:effectLst/>
                <a:latin typeface="Arial" charset="0"/>
                <a:ea typeface="Calibri" charset="0"/>
                <a:cs typeface="Times New Roman" charset="0"/>
              </a:rPr>
              <a:t> </a:t>
            </a:r>
            <a:endParaRPr lang="en-US" sz="1100" dirty="0">
              <a:effectLst/>
              <a:latin typeface="Calibri" charset="0"/>
              <a:ea typeface="Calibri" charset="0"/>
              <a:cs typeface="Times New Roman" charset="0"/>
            </a:endParaRPr>
          </a:p>
          <a:p>
            <a:pPr marL="0" marR="0">
              <a:lnSpc>
                <a:spcPct val="107000"/>
              </a:lnSpc>
              <a:spcBef>
                <a:spcPts val="0"/>
              </a:spcBef>
              <a:spcAft>
                <a:spcPts val="800"/>
              </a:spcAft>
            </a:pPr>
            <a:r>
              <a:rPr lang="en-US" sz="1100" dirty="0">
                <a:effectLst/>
                <a:latin typeface="Calibri" charset="0"/>
                <a:ea typeface="Calibri" charset="0"/>
                <a:cs typeface="Times New Roman" charset="0"/>
              </a:rPr>
              <a:t> </a:t>
            </a:r>
          </a:p>
        </p:txBody>
      </p:sp>
      <p:sp>
        <p:nvSpPr>
          <p:cNvPr id="12" name="Text Box 2"/>
          <p:cNvSpPr txBox="1">
            <a:spLocks noChangeArrowheads="1"/>
          </p:cNvSpPr>
          <p:nvPr/>
        </p:nvSpPr>
        <p:spPr bwMode="auto">
          <a:xfrm>
            <a:off x="7755212" y="2937260"/>
            <a:ext cx="2419350" cy="2727325"/>
          </a:xfrm>
          <a:prstGeom prst="rect">
            <a:avLst/>
          </a:prstGeom>
          <a:noFill/>
          <a:ln w="9525">
            <a:noFill/>
            <a:miter lim="800000"/>
            <a:headEnd/>
            <a:tailEnd/>
          </a:ln>
        </p:spPr>
        <p:txBody>
          <a:bodyPr rot="0" vert="horz" wrap="square" lIns="91440" tIns="45720" rIns="91440" bIns="45720" anchor="t" anchorCtr="0">
            <a:noAutofit/>
          </a:bodyPr>
          <a:lstStyle/>
          <a:p>
            <a:pPr marL="342900" marR="0" lvl="0" indent="-342900">
              <a:lnSpc>
                <a:spcPct val="125000"/>
              </a:lnSpc>
              <a:spcBef>
                <a:spcPts val="0"/>
              </a:spcBef>
              <a:spcAft>
                <a:spcPts val="1000"/>
              </a:spcAft>
              <a:buFont typeface="Wingdings" charset="2"/>
              <a:buChar char=""/>
              <a:tabLst>
                <a:tab pos="228600" algn="l"/>
              </a:tabLst>
            </a:pPr>
            <a:r>
              <a:rPr lang="en-US" sz="1050" dirty="0">
                <a:effectLst/>
                <a:latin typeface="Arial" charset="0"/>
                <a:ea typeface="Trebuchet MS" charset="0"/>
                <a:cs typeface="Times New Roman" charset="0"/>
              </a:rPr>
              <a:t>Facilitated administrator planning meetings to guide implementation.</a:t>
            </a:r>
            <a:endParaRPr lang="en-US" sz="1050" dirty="0">
              <a:effectLst/>
              <a:latin typeface="Trebuchet MS" charset="0"/>
              <a:ea typeface="Trebuchet MS" charset="0"/>
              <a:cs typeface="Times New Roman" charset="0"/>
            </a:endParaRPr>
          </a:p>
          <a:p>
            <a:pPr marL="0" marR="0">
              <a:lnSpc>
                <a:spcPct val="125000"/>
              </a:lnSpc>
              <a:spcBef>
                <a:spcPts val="0"/>
              </a:spcBef>
              <a:spcAft>
                <a:spcPts val="800"/>
              </a:spcAft>
            </a:pPr>
            <a:r>
              <a:rPr lang="en-US" sz="1050" dirty="0">
                <a:effectLst/>
                <a:latin typeface="Trebuchet MS" charset="0"/>
                <a:ea typeface="Trebuchet MS" charset="0"/>
                <a:cs typeface="Times New Roman" charset="0"/>
              </a:rPr>
              <a:t> </a:t>
            </a:r>
          </a:p>
        </p:txBody>
      </p:sp>
    </p:spTree>
    <p:extLst>
      <p:ext uri="{BB962C8B-B14F-4D97-AF65-F5344CB8AC3E}">
        <p14:creationId xmlns:p14="http://schemas.microsoft.com/office/powerpoint/2010/main" val="21293561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608AF-0F53-A243-8558-A6378479F13C}"/>
              </a:ext>
            </a:extLst>
          </p:cNvPr>
          <p:cNvSpPr>
            <a:spLocks noGrp="1"/>
          </p:cNvSpPr>
          <p:nvPr>
            <p:ph type="title"/>
          </p:nvPr>
        </p:nvSpPr>
        <p:spPr/>
        <p:txBody>
          <a:bodyPr/>
          <a:lstStyle/>
          <a:p>
            <a:r>
              <a:rPr lang="en-US" dirty="0"/>
              <a:t>Additional Considerations</a:t>
            </a:r>
          </a:p>
        </p:txBody>
      </p:sp>
      <p:sp>
        <p:nvSpPr>
          <p:cNvPr id="3" name="Content Placeholder 2">
            <a:extLst>
              <a:ext uri="{FF2B5EF4-FFF2-40B4-BE49-F238E27FC236}">
                <a16:creationId xmlns:a16="http://schemas.microsoft.com/office/drawing/2014/main" id="{B765D7E9-490B-5A41-934C-5953323A236A}"/>
              </a:ext>
            </a:extLst>
          </p:cNvPr>
          <p:cNvSpPr>
            <a:spLocks noGrp="1"/>
          </p:cNvSpPr>
          <p:nvPr>
            <p:ph idx="1"/>
          </p:nvPr>
        </p:nvSpPr>
        <p:spPr>
          <a:xfrm>
            <a:off x="838200" y="1457739"/>
            <a:ext cx="10515600" cy="4719224"/>
          </a:xfrm>
        </p:spPr>
        <p:txBody>
          <a:bodyPr>
            <a:normAutofit fontScale="92500" lnSpcReduction="20000"/>
          </a:bodyPr>
          <a:lstStyle/>
          <a:p>
            <a:pPr lvl="0"/>
            <a:r>
              <a:rPr lang="en-US" dirty="0"/>
              <a:t> Setting budget priorities in challenging budgetary times are difficult even under the best of circumstances.  If the Board accepts the vision and the Portrait of a Graduate and believes that the 37 goals and the 11 that have been prioritized and combined into nine goals for the first two years are of the highest priority, then these goals should be used whenever decisions are made for the allocation of resources.</a:t>
            </a:r>
          </a:p>
          <a:p>
            <a:pPr lvl="0"/>
            <a:r>
              <a:rPr lang="en-US" dirty="0"/>
              <a:t>The district’s vision, Portrait of a Graduate, and action plan goals, when adopted, should be widely publicized on the district website as a part of the expanded transparency and communication plan suggested in the action plan for Community Engagement.</a:t>
            </a:r>
          </a:p>
          <a:p>
            <a:pPr lvl="0"/>
            <a:r>
              <a:rPr lang="en-US" dirty="0"/>
              <a:t>At each Board meeting time should be set aside for an update on at least one of the objectives that is being pursued.  This will provide the Board and public with an update as to the priorities for the district and its students.</a:t>
            </a:r>
          </a:p>
          <a:p>
            <a:pPr marL="0" lvl="0" indent="0">
              <a:buNone/>
            </a:pPr>
            <a:endParaRPr lang="en-US" dirty="0"/>
          </a:p>
        </p:txBody>
      </p:sp>
      <p:sp>
        <p:nvSpPr>
          <p:cNvPr id="4" name="Slide Number Placeholder 3">
            <a:extLst>
              <a:ext uri="{FF2B5EF4-FFF2-40B4-BE49-F238E27FC236}">
                <a16:creationId xmlns:a16="http://schemas.microsoft.com/office/drawing/2014/main" id="{6CC6B398-E3A9-9442-ADDD-5B68584099F3}"/>
              </a:ext>
            </a:extLst>
          </p:cNvPr>
          <p:cNvSpPr>
            <a:spLocks noGrp="1"/>
          </p:cNvSpPr>
          <p:nvPr>
            <p:ph type="sldNum" sz="quarter" idx="12"/>
          </p:nvPr>
        </p:nvSpPr>
        <p:spPr/>
        <p:txBody>
          <a:bodyPr/>
          <a:lstStyle/>
          <a:p>
            <a:fld id="{D000A64B-9672-4C0C-BA6F-51FB3D263A3F}" type="slidenum">
              <a:rPr lang="en-US" smtClean="0"/>
              <a:t>30</a:t>
            </a:fld>
            <a:endParaRPr lang="en-US" dirty="0"/>
          </a:p>
        </p:txBody>
      </p:sp>
    </p:spTree>
    <p:extLst>
      <p:ext uri="{BB962C8B-B14F-4D97-AF65-F5344CB8AC3E}">
        <p14:creationId xmlns:p14="http://schemas.microsoft.com/office/powerpoint/2010/main" val="31511718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B6D41-AB6E-CA4C-BC29-73E827235EEE}"/>
              </a:ext>
            </a:extLst>
          </p:cNvPr>
          <p:cNvSpPr>
            <a:spLocks noGrp="1"/>
          </p:cNvSpPr>
          <p:nvPr>
            <p:ph type="title"/>
          </p:nvPr>
        </p:nvSpPr>
        <p:spPr/>
        <p:txBody>
          <a:bodyPr/>
          <a:lstStyle/>
          <a:p>
            <a:r>
              <a:rPr lang="en-US" dirty="0"/>
              <a:t>Additional Considerations</a:t>
            </a:r>
          </a:p>
        </p:txBody>
      </p:sp>
      <p:sp>
        <p:nvSpPr>
          <p:cNvPr id="3" name="Content Placeholder 2">
            <a:extLst>
              <a:ext uri="{FF2B5EF4-FFF2-40B4-BE49-F238E27FC236}">
                <a16:creationId xmlns:a16="http://schemas.microsoft.com/office/drawing/2014/main" id="{45006B4A-1AB5-424F-8DE4-11CD7804311A}"/>
              </a:ext>
            </a:extLst>
          </p:cNvPr>
          <p:cNvSpPr>
            <a:spLocks noGrp="1"/>
          </p:cNvSpPr>
          <p:nvPr>
            <p:ph idx="1"/>
          </p:nvPr>
        </p:nvSpPr>
        <p:spPr>
          <a:xfrm>
            <a:off x="838200" y="1457739"/>
            <a:ext cx="10515600" cy="4719224"/>
          </a:xfrm>
        </p:spPr>
        <p:txBody>
          <a:bodyPr>
            <a:normAutofit fontScale="92500" lnSpcReduction="20000"/>
          </a:bodyPr>
          <a:lstStyle/>
          <a:p>
            <a:pPr lvl="0"/>
            <a:r>
              <a:rPr lang="en-US" dirty="0"/>
              <a:t> During and at the end of the first year there should be a review as to the status of achievement of the metrics that have been developed for each of the objectives.  </a:t>
            </a:r>
          </a:p>
          <a:p>
            <a:pPr lvl="0"/>
            <a:r>
              <a:rPr lang="en-US" dirty="0"/>
              <a:t>At the end of the first year, a determination should be made as to any modifications that need to be made in the action plans and as to whether it is time to pursue additional goals - from the original 37-  to achieve the vision.  </a:t>
            </a:r>
          </a:p>
          <a:p>
            <a:pPr lvl="0"/>
            <a:r>
              <a:rPr lang="en-US" dirty="0"/>
              <a:t>As noted above with regard to professional development, there are numerous revenue-generating opportunities that include alternative uses of facilities, the promotion and selling of professional development content and of technology resources. This could include but is not limited to potential partnerships with Rowan College at Gloucester County and Rowan University. It is believed that the WT Performing Arts Center has greater capacity than either the college or university.  Proximity, access, state of the facility and parking are all positive selling points.</a:t>
            </a:r>
          </a:p>
          <a:p>
            <a:endParaRPr lang="en-US" dirty="0"/>
          </a:p>
        </p:txBody>
      </p:sp>
      <p:sp>
        <p:nvSpPr>
          <p:cNvPr id="4" name="Slide Number Placeholder 3">
            <a:extLst>
              <a:ext uri="{FF2B5EF4-FFF2-40B4-BE49-F238E27FC236}">
                <a16:creationId xmlns:a16="http://schemas.microsoft.com/office/drawing/2014/main" id="{73000679-123F-7D42-AEC8-FB6F69D7FCBB}"/>
              </a:ext>
            </a:extLst>
          </p:cNvPr>
          <p:cNvSpPr>
            <a:spLocks noGrp="1"/>
          </p:cNvSpPr>
          <p:nvPr>
            <p:ph type="sldNum" sz="quarter" idx="12"/>
          </p:nvPr>
        </p:nvSpPr>
        <p:spPr/>
        <p:txBody>
          <a:bodyPr/>
          <a:lstStyle/>
          <a:p>
            <a:fld id="{D000A64B-9672-4C0C-BA6F-51FB3D263A3F}" type="slidenum">
              <a:rPr lang="en-US" smtClean="0"/>
              <a:t>31</a:t>
            </a:fld>
            <a:endParaRPr lang="en-US" dirty="0"/>
          </a:p>
        </p:txBody>
      </p:sp>
    </p:spTree>
    <p:extLst>
      <p:ext uri="{BB962C8B-B14F-4D97-AF65-F5344CB8AC3E}">
        <p14:creationId xmlns:p14="http://schemas.microsoft.com/office/powerpoint/2010/main" val="23204005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9658B-ABAF-844E-8C0F-AE27B64F44E1}"/>
              </a:ext>
            </a:extLst>
          </p:cNvPr>
          <p:cNvSpPr>
            <a:spLocks noGrp="1"/>
          </p:cNvSpPr>
          <p:nvPr>
            <p:ph type="title"/>
          </p:nvPr>
        </p:nvSpPr>
        <p:spPr/>
        <p:txBody>
          <a:bodyPr/>
          <a:lstStyle/>
          <a:p>
            <a:r>
              <a:rPr lang="en-US" dirty="0"/>
              <a:t>Additional Considerations:</a:t>
            </a:r>
          </a:p>
        </p:txBody>
      </p:sp>
      <p:sp>
        <p:nvSpPr>
          <p:cNvPr id="3" name="Content Placeholder 2">
            <a:extLst>
              <a:ext uri="{FF2B5EF4-FFF2-40B4-BE49-F238E27FC236}">
                <a16:creationId xmlns:a16="http://schemas.microsoft.com/office/drawing/2014/main" id="{C787B87D-C11E-D74C-B84A-C9B733186FC8}"/>
              </a:ext>
            </a:extLst>
          </p:cNvPr>
          <p:cNvSpPr>
            <a:spLocks noGrp="1"/>
          </p:cNvSpPr>
          <p:nvPr>
            <p:ph idx="1"/>
          </p:nvPr>
        </p:nvSpPr>
        <p:spPr>
          <a:xfrm>
            <a:off x="838200" y="1563757"/>
            <a:ext cx="10515600" cy="4613206"/>
          </a:xfrm>
        </p:spPr>
        <p:txBody>
          <a:bodyPr>
            <a:normAutofit fontScale="85000" lnSpcReduction="20000"/>
          </a:bodyPr>
          <a:lstStyle/>
          <a:p>
            <a:pPr lvl="0"/>
            <a:r>
              <a:rPr lang="en-US" dirty="0"/>
              <a:t> Given the size and diversity of resources in the Township the district is poised to develop partnerships with higher education institutions in the region and with corporations that operate not only locally, but nationally and globally.  These potential partnerships could enhance revenue sources and reduce costs (i.e. student projects with noted University professors, corporate leadership and researchers).  They could also greatly enhance any smaller learning communities that are developed should the high school be reconfigured.</a:t>
            </a:r>
          </a:p>
          <a:p>
            <a:pPr lvl="0"/>
            <a:r>
              <a:rPr lang="en-US" dirty="0"/>
              <a:t>It is suggested that for recruiting minority teaching and leadership candidates that consideration be given to focusing limited resources on higher education institutions such as Cheney University and Howard University.  Many other regional universities also have specific teaching and leadership programs targeted toward assisting school districts who are seeking a more diverse field of potential qualified candidates.</a:t>
            </a:r>
          </a:p>
          <a:p>
            <a:r>
              <a:rPr lang="en-US" dirty="0"/>
              <a:t>Lastly, given the current climate around the power of student voice, an examination of all current and potential options for student voice and input may be considered.</a:t>
            </a:r>
          </a:p>
          <a:p>
            <a:pPr marL="0" indent="0">
              <a:buNone/>
            </a:pPr>
            <a:endParaRPr lang="en-US" dirty="0"/>
          </a:p>
        </p:txBody>
      </p:sp>
      <p:sp>
        <p:nvSpPr>
          <p:cNvPr id="4" name="Slide Number Placeholder 3">
            <a:extLst>
              <a:ext uri="{FF2B5EF4-FFF2-40B4-BE49-F238E27FC236}">
                <a16:creationId xmlns:a16="http://schemas.microsoft.com/office/drawing/2014/main" id="{691ABBF0-F44B-9D4C-A3C3-563D609BF16A}"/>
              </a:ext>
            </a:extLst>
          </p:cNvPr>
          <p:cNvSpPr>
            <a:spLocks noGrp="1"/>
          </p:cNvSpPr>
          <p:nvPr>
            <p:ph type="sldNum" sz="quarter" idx="12"/>
          </p:nvPr>
        </p:nvSpPr>
        <p:spPr/>
        <p:txBody>
          <a:bodyPr/>
          <a:lstStyle/>
          <a:p>
            <a:fld id="{D000A64B-9672-4C0C-BA6F-51FB3D263A3F}" type="slidenum">
              <a:rPr lang="en-US" smtClean="0"/>
              <a:t>32</a:t>
            </a:fld>
            <a:endParaRPr lang="en-US" dirty="0"/>
          </a:p>
        </p:txBody>
      </p:sp>
    </p:spTree>
    <p:extLst>
      <p:ext uri="{BB962C8B-B14F-4D97-AF65-F5344CB8AC3E}">
        <p14:creationId xmlns:p14="http://schemas.microsoft.com/office/powerpoint/2010/main" val="18630484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8FE1E75-41F3-BF4E-BF07-0CEEE13EDC84}"/>
              </a:ext>
            </a:extLst>
          </p:cNvPr>
          <p:cNvSpPr>
            <a:spLocks noGrp="1"/>
          </p:cNvSpPr>
          <p:nvPr>
            <p:ph type="ctrTitle"/>
          </p:nvPr>
        </p:nvSpPr>
        <p:spPr>
          <a:xfrm>
            <a:off x="4673600" y="1033668"/>
            <a:ext cx="7518400" cy="4455353"/>
          </a:xfrm>
        </p:spPr>
        <p:txBody>
          <a:bodyPr>
            <a:normAutofit/>
          </a:bodyPr>
          <a:lstStyle/>
          <a:p>
            <a:r>
              <a:rPr lang="en-US" sz="3600" dirty="0"/>
              <a:t>Successful achievement of the strategic plan requires commitment and support from all district stakeholders:  governance, leadership, staff, parents, students, and the community.</a:t>
            </a:r>
            <a:br>
              <a:rPr lang="en-US" dirty="0"/>
            </a:br>
            <a:endParaRPr lang="en-US" dirty="0"/>
          </a:p>
        </p:txBody>
      </p:sp>
      <p:sp>
        <p:nvSpPr>
          <p:cNvPr id="4" name="Slide Number Placeholder 3">
            <a:extLst>
              <a:ext uri="{FF2B5EF4-FFF2-40B4-BE49-F238E27FC236}">
                <a16:creationId xmlns:a16="http://schemas.microsoft.com/office/drawing/2014/main" id="{B32AE153-1658-C544-A180-24333E02A996}"/>
              </a:ext>
            </a:extLst>
          </p:cNvPr>
          <p:cNvSpPr>
            <a:spLocks noGrp="1"/>
          </p:cNvSpPr>
          <p:nvPr>
            <p:ph type="sldNum" sz="quarter" idx="12"/>
          </p:nvPr>
        </p:nvSpPr>
        <p:spPr/>
        <p:txBody>
          <a:bodyPr/>
          <a:lstStyle/>
          <a:p>
            <a:fld id="{D000A64B-9672-4C0C-BA6F-51FB3D263A3F}" type="slidenum">
              <a:rPr lang="en-US" smtClean="0"/>
              <a:t>33</a:t>
            </a:fld>
            <a:endParaRPr lang="en-US" dirty="0"/>
          </a:p>
        </p:txBody>
      </p:sp>
    </p:spTree>
    <p:extLst>
      <p:ext uri="{BB962C8B-B14F-4D97-AF65-F5344CB8AC3E}">
        <p14:creationId xmlns:p14="http://schemas.microsoft.com/office/powerpoint/2010/main" val="16374522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0F4083D-6A77-B248-9084-2E7D9DA7F048}"/>
              </a:ext>
            </a:extLst>
          </p:cNvPr>
          <p:cNvSpPr>
            <a:spLocks noGrp="1"/>
          </p:cNvSpPr>
          <p:nvPr>
            <p:ph type="ctrTitle"/>
          </p:nvPr>
        </p:nvSpPr>
        <p:spPr/>
        <p:txBody>
          <a:bodyPr/>
          <a:lstStyle/>
          <a:p>
            <a:r>
              <a:rPr lang="en-US" dirty="0"/>
              <a:t>Introductions: Who Participated</a:t>
            </a:r>
          </a:p>
        </p:txBody>
      </p:sp>
      <p:sp>
        <p:nvSpPr>
          <p:cNvPr id="4" name="Slide Number Placeholder 3">
            <a:extLst>
              <a:ext uri="{FF2B5EF4-FFF2-40B4-BE49-F238E27FC236}">
                <a16:creationId xmlns:a16="http://schemas.microsoft.com/office/drawing/2014/main" id="{A08927D8-8920-9C4A-B8FB-F53F2143D18C}"/>
              </a:ext>
            </a:extLst>
          </p:cNvPr>
          <p:cNvSpPr>
            <a:spLocks noGrp="1"/>
          </p:cNvSpPr>
          <p:nvPr>
            <p:ph type="sldNum" sz="quarter" idx="12"/>
          </p:nvPr>
        </p:nvSpPr>
        <p:spPr/>
        <p:txBody>
          <a:bodyPr/>
          <a:lstStyle/>
          <a:p>
            <a:fld id="{D000A64B-9672-4C0C-BA6F-51FB3D263A3F}" type="slidenum">
              <a:rPr lang="en-US" smtClean="0"/>
              <a:t>4</a:t>
            </a:fld>
            <a:endParaRPr lang="en-US" dirty="0"/>
          </a:p>
        </p:txBody>
      </p:sp>
    </p:spTree>
    <p:extLst>
      <p:ext uri="{BB962C8B-B14F-4D97-AF65-F5344CB8AC3E}">
        <p14:creationId xmlns:p14="http://schemas.microsoft.com/office/powerpoint/2010/main" val="26434489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&amp; Perceptions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400483955"/>
              </p:ext>
            </p:extLst>
          </p:nvPr>
        </p:nvGraphicFramePr>
        <p:xfrm>
          <a:off x="838200" y="1335293"/>
          <a:ext cx="10359887" cy="2974839"/>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20000"/>
                    </a:ext>
                  </a:extLst>
                </a:gridCol>
                <a:gridCol w="5102087">
                  <a:extLst>
                    <a:ext uri="{9D8B030D-6E8A-4147-A177-3AD203B41FA5}">
                      <a16:colId xmlns:a16="http://schemas.microsoft.com/office/drawing/2014/main" val="20001"/>
                    </a:ext>
                  </a:extLst>
                </a:gridCol>
              </a:tblGrid>
              <a:tr h="546515">
                <a:tc>
                  <a:txBody>
                    <a:bodyPr/>
                    <a:lstStyle/>
                    <a:p>
                      <a:pPr algn="ctr"/>
                      <a:r>
                        <a:rPr lang="en-US" sz="2000" dirty="0"/>
                        <a:t>DATA</a:t>
                      </a:r>
                    </a:p>
                  </a:txBody>
                  <a:tcPr/>
                </a:tc>
                <a:tc>
                  <a:txBody>
                    <a:bodyPr/>
                    <a:lstStyle/>
                    <a:p>
                      <a:pPr algn="ctr"/>
                      <a:r>
                        <a:rPr lang="en-US" sz="2000" dirty="0"/>
                        <a:t>PERCEPTIONS</a:t>
                      </a:r>
                    </a:p>
                  </a:txBody>
                  <a:tcPr/>
                </a:tc>
                <a:extLst>
                  <a:ext uri="{0D108BD9-81ED-4DB2-BD59-A6C34878D82A}">
                    <a16:rowId xmlns:a16="http://schemas.microsoft.com/office/drawing/2014/main" val="10000"/>
                  </a:ext>
                </a:extLst>
              </a:tr>
              <a:tr h="397566">
                <a:tc>
                  <a:txBody>
                    <a:bodyPr/>
                    <a:lstStyle/>
                    <a:p>
                      <a:r>
                        <a:rPr lang="en-US" dirty="0"/>
                        <a:t>District Demographics Overview</a:t>
                      </a:r>
                    </a:p>
                  </a:txBody>
                  <a:tcPr/>
                </a:tc>
                <a:tc>
                  <a:txBody>
                    <a:bodyPr/>
                    <a:lstStyle/>
                    <a:p>
                      <a:r>
                        <a:rPr lang="en-US" dirty="0"/>
                        <a:t>BOE &amp; Administration</a:t>
                      </a:r>
                      <a:r>
                        <a:rPr lang="en-US" baseline="0" dirty="0"/>
                        <a:t> Interviews (8 + 8 = 16)</a:t>
                      </a:r>
                      <a:endParaRPr lang="en-US" dirty="0"/>
                    </a:p>
                  </a:txBody>
                  <a:tcPr/>
                </a:tc>
                <a:extLst>
                  <a:ext uri="{0D108BD9-81ED-4DB2-BD59-A6C34878D82A}">
                    <a16:rowId xmlns:a16="http://schemas.microsoft.com/office/drawing/2014/main" val="10001"/>
                  </a:ext>
                </a:extLst>
              </a:tr>
              <a:tr h="511359">
                <a:tc>
                  <a:txBody>
                    <a:bodyPr/>
                    <a:lstStyle/>
                    <a:p>
                      <a:r>
                        <a:rPr lang="en-US" dirty="0"/>
                        <a:t>Finance</a:t>
                      </a:r>
                      <a:r>
                        <a:rPr lang="en-US" baseline="0" dirty="0"/>
                        <a:t> (Personnel/Organizational) Overview</a:t>
                      </a:r>
                      <a:endParaRPr lang="en-US" dirty="0"/>
                    </a:p>
                  </a:txBody>
                  <a:tcPr/>
                </a:tc>
                <a:tc>
                  <a:txBody>
                    <a:bodyPr/>
                    <a:lstStyle/>
                    <a:p>
                      <a:r>
                        <a:rPr lang="en-US" dirty="0"/>
                        <a:t>Focus Group Interviews  (8)</a:t>
                      </a:r>
                    </a:p>
                  </a:txBody>
                  <a:tcPr/>
                </a:tc>
                <a:extLst>
                  <a:ext uri="{0D108BD9-81ED-4DB2-BD59-A6C34878D82A}">
                    <a16:rowId xmlns:a16="http://schemas.microsoft.com/office/drawing/2014/main" val="10002"/>
                  </a:ext>
                </a:extLst>
              </a:tr>
              <a:tr h="479379">
                <a:tc>
                  <a:txBody>
                    <a:bodyPr/>
                    <a:lstStyle/>
                    <a:p>
                      <a:r>
                        <a:rPr lang="en-US" dirty="0"/>
                        <a:t>Assessment Scores Overview</a:t>
                      </a:r>
                    </a:p>
                  </a:txBody>
                  <a:tcPr/>
                </a:tc>
                <a:tc>
                  <a:txBody>
                    <a:bodyPr/>
                    <a:lstStyle/>
                    <a:p>
                      <a:r>
                        <a:rPr lang="en-US" dirty="0"/>
                        <a:t>Online Survey Results  (648)</a:t>
                      </a:r>
                    </a:p>
                  </a:txBody>
                  <a:tcPr/>
                </a:tc>
                <a:extLst>
                  <a:ext uri="{0D108BD9-81ED-4DB2-BD59-A6C34878D82A}">
                    <a16:rowId xmlns:a16="http://schemas.microsoft.com/office/drawing/2014/main" val="10003"/>
                  </a:ext>
                </a:extLst>
              </a:tr>
              <a:tr h="520010">
                <a:tc>
                  <a:txBody>
                    <a:bodyPr/>
                    <a:lstStyle/>
                    <a:p>
                      <a:r>
                        <a:rPr lang="en-US" dirty="0"/>
                        <a:t>Facilities</a:t>
                      </a:r>
                      <a:r>
                        <a:rPr lang="en-US" baseline="0" dirty="0"/>
                        <a:t> &amp; Technology Overview</a:t>
                      </a:r>
                      <a:endParaRPr lang="en-US" dirty="0"/>
                    </a:p>
                  </a:txBody>
                  <a:tcPr/>
                </a:tc>
                <a:tc>
                  <a:txBody>
                    <a:bodyPr/>
                    <a:lstStyle/>
                    <a:p>
                      <a:r>
                        <a:rPr lang="en-US" dirty="0"/>
                        <a:t>31 Pages </a:t>
                      </a:r>
                      <a:r>
                        <a:rPr lang="en-US"/>
                        <a:t>of Comments</a:t>
                      </a:r>
                      <a:endParaRPr lang="en-US" dirty="0"/>
                    </a:p>
                  </a:txBody>
                  <a:tcPr/>
                </a:tc>
                <a:extLst>
                  <a:ext uri="{0D108BD9-81ED-4DB2-BD59-A6C34878D82A}">
                    <a16:rowId xmlns:a16="http://schemas.microsoft.com/office/drawing/2014/main" val="10004"/>
                  </a:ext>
                </a:extLst>
              </a:tr>
              <a:tr h="52001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5"/>
                  </a:ext>
                </a:extLst>
              </a:tr>
            </a:tbl>
          </a:graphicData>
        </a:graphic>
      </p:graphicFrame>
      <p:sp>
        <p:nvSpPr>
          <p:cNvPr id="5" name="Slide Number Placeholder 4"/>
          <p:cNvSpPr>
            <a:spLocks noGrp="1"/>
          </p:cNvSpPr>
          <p:nvPr>
            <p:ph type="sldNum" sz="quarter" idx="12"/>
          </p:nvPr>
        </p:nvSpPr>
        <p:spPr/>
        <p:txBody>
          <a:bodyPr/>
          <a:lstStyle/>
          <a:p>
            <a:fld id="{D000A64B-9672-4C0C-BA6F-51FB3D263A3F}" type="slidenum">
              <a:rPr lang="en-US" smtClean="0"/>
              <a:t>5</a:t>
            </a:fld>
            <a:endParaRPr lang="en-US" dirty="0"/>
          </a:p>
        </p:txBody>
      </p:sp>
      <p:sp>
        <p:nvSpPr>
          <p:cNvPr id="7" name="TextBox 6"/>
          <p:cNvSpPr txBox="1"/>
          <p:nvPr/>
        </p:nvSpPr>
        <p:spPr>
          <a:xfrm>
            <a:off x="4348369" y="6171684"/>
            <a:ext cx="5456584" cy="369332"/>
          </a:xfrm>
          <a:prstGeom prst="rect">
            <a:avLst/>
          </a:prstGeom>
          <a:solidFill>
            <a:schemeClr val="accent2"/>
          </a:solidFill>
        </p:spPr>
        <p:txBody>
          <a:bodyPr wrap="square" rtlCol="0">
            <a:spAutoFit/>
          </a:bodyPr>
          <a:lstStyle/>
          <a:p>
            <a:pPr algn="ctr"/>
            <a:r>
              <a:rPr lang="en-US" dirty="0"/>
              <a:t>RESEARCH &amp; ARTICLES</a:t>
            </a:r>
          </a:p>
        </p:txBody>
      </p:sp>
      <p:graphicFrame>
        <p:nvGraphicFramePr>
          <p:cNvPr id="3" name="Table 2">
            <a:extLst>
              <a:ext uri="{FF2B5EF4-FFF2-40B4-BE49-F238E27FC236}">
                <a16:creationId xmlns:a16="http://schemas.microsoft.com/office/drawing/2014/main" id="{FD607BA3-50DA-AA43-BBF7-797BFEFF5025}"/>
              </a:ext>
            </a:extLst>
          </p:cNvPr>
          <p:cNvGraphicFramePr>
            <a:graphicFrameLocks noGrp="1"/>
          </p:cNvGraphicFramePr>
          <p:nvPr>
            <p:extLst>
              <p:ext uri="{D42A27DB-BD31-4B8C-83A1-F6EECF244321}">
                <p14:modId xmlns:p14="http://schemas.microsoft.com/office/powerpoint/2010/main" val="88437861"/>
              </p:ext>
            </p:extLst>
          </p:nvPr>
        </p:nvGraphicFramePr>
        <p:xfrm>
          <a:off x="838200" y="4335704"/>
          <a:ext cx="10359887" cy="1543050"/>
        </p:xfrm>
        <a:graphic>
          <a:graphicData uri="http://schemas.openxmlformats.org/drawingml/2006/table">
            <a:tbl>
              <a:tblPr>
                <a:tableStyleId>{5C22544A-7EE6-4342-B048-85BDC9FD1C3A}</a:tableStyleId>
              </a:tblPr>
              <a:tblGrid>
                <a:gridCol w="3965894">
                  <a:extLst>
                    <a:ext uri="{9D8B030D-6E8A-4147-A177-3AD203B41FA5}">
                      <a16:colId xmlns:a16="http://schemas.microsoft.com/office/drawing/2014/main" val="3264271624"/>
                    </a:ext>
                  </a:extLst>
                </a:gridCol>
                <a:gridCol w="3561211">
                  <a:extLst>
                    <a:ext uri="{9D8B030D-6E8A-4147-A177-3AD203B41FA5}">
                      <a16:colId xmlns:a16="http://schemas.microsoft.com/office/drawing/2014/main" val="605895462"/>
                    </a:ext>
                  </a:extLst>
                </a:gridCol>
                <a:gridCol w="2832782">
                  <a:extLst>
                    <a:ext uri="{9D8B030D-6E8A-4147-A177-3AD203B41FA5}">
                      <a16:colId xmlns:a16="http://schemas.microsoft.com/office/drawing/2014/main" val="2971996803"/>
                    </a:ext>
                  </a:extLst>
                </a:gridCol>
              </a:tblGrid>
              <a:tr h="0">
                <a:tc>
                  <a:txBody>
                    <a:bodyPr/>
                    <a:lstStyle/>
                    <a:p>
                      <a:pPr marL="0" marR="0" algn="l">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1100">
                          <a:effectLst/>
                        </a:rPr>
                        <a:t>Online Survey Demographics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43338871"/>
                  </a:ext>
                </a:extLst>
              </a:tr>
              <a:tr h="126365">
                <a:tc>
                  <a:txBody>
                    <a:bodyPr/>
                    <a:lstStyle/>
                    <a:p>
                      <a:pPr marL="0" marR="0" algn="l">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Frequency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Percent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95310012"/>
                  </a:ext>
                </a:extLst>
              </a:tr>
              <a:tr h="0">
                <a:tc>
                  <a:txBody>
                    <a:bodyPr/>
                    <a:lstStyle/>
                    <a:p>
                      <a:pPr marL="0" marR="0" algn="l">
                        <a:lnSpc>
                          <a:spcPct val="107000"/>
                        </a:lnSpc>
                        <a:spcBef>
                          <a:spcPts val="0"/>
                        </a:spcBef>
                        <a:spcAft>
                          <a:spcPts val="0"/>
                        </a:spcAft>
                      </a:pPr>
                      <a:r>
                        <a:rPr lang="en-US" sz="1100">
                          <a:effectLst/>
                        </a:rPr>
                        <a:t>Administrator/Supervisor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37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5.7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01243545"/>
                  </a:ext>
                </a:extLst>
              </a:tr>
              <a:tr h="0">
                <a:tc>
                  <a:txBody>
                    <a:bodyPr/>
                    <a:lstStyle/>
                    <a:p>
                      <a:pPr marL="0" marR="0" algn="l">
                        <a:lnSpc>
                          <a:spcPct val="107000"/>
                        </a:lnSpc>
                        <a:spcBef>
                          <a:spcPts val="0"/>
                        </a:spcBef>
                        <a:spcAft>
                          <a:spcPts val="0"/>
                        </a:spcAft>
                      </a:pPr>
                      <a:r>
                        <a:rPr lang="en-US" sz="1100">
                          <a:effectLst/>
                        </a:rPr>
                        <a:t>Certified Staff</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244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37.7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2140063"/>
                  </a:ext>
                </a:extLst>
              </a:tr>
              <a:tr h="0">
                <a:tc>
                  <a:txBody>
                    <a:bodyPr/>
                    <a:lstStyle/>
                    <a:p>
                      <a:pPr marL="0" marR="0" algn="l">
                        <a:lnSpc>
                          <a:spcPct val="107000"/>
                        </a:lnSpc>
                        <a:spcBef>
                          <a:spcPts val="0"/>
                        </a:spcBef>
                        <a:spcAft>
                          <a:spcPts val="0"/>
                        </a:spcAft>
                      </a:pPr>
                      <a:r>
                        <a:rPr lang="en-US" sz="1100">
                          <a:effectLst/>
                        </a:rPr>
                        <a:t>Non-certified Staff</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44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6.8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36844585"/>
                  </a:ext>
                </a:extLst>
              </a:tr>
              <a:tr h="0">
                <a:tc>
                  <a:txBody>
                    <a:bodyPr/>
                    <a:lstStyle/>
                    <a:p>
                      <a:pPr marL="0" marR="0" algn="l">
                        <a:lnSpc>
                          <a:spcPct val="107000"/>
                        </a:lnSpc>
                        <a:spcBef>
                          <a:spcPts val="0"/>
                        </a:spcBef>
                        <a:spcAft>
                          <a:spcPts val="0"/>
                        </a:spcAft>
                      </a:pPr>
                      <a:r>
                        <a:rPr lang="en-US" sz="1100">
                          <a:effectLst/>
                        </a:rPr>
                        <a:t>Community Member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17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2.6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77179549"/>
                  </a:ext>
                </a:extLst>
              </a:tr>
              <a:tr h="0">
                <a:tc>
                  <a:txBody>
                    <a:bodyPr/>
                    <a:lstStyle/>
                    <a:p>
                      <a:pPr marL="0" marR="0" algn="l">
                        <a:lnSpc>
                          <a:spcPct val="107000"/>
                        </a:lnSpc>
                        <a:spcBef>
                          <a:spcPts val="0"/>
                        </a:spcBef>
                        <a:spcAft>
                          <a:spcPts val="0"/>
                        </a:spcAft>
                      </a:pPr>
                      <a:r>
                        <a:rPr lang="en-US" sz="1100">
                          <a:effectLst/>
                        </a:rPr>
                        <a:t>Parent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238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36.7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88079732"/>
                  </a:ext>
                </a:extLst>
              </a:tr>
              <a:tr h="0">
                <a:tc>
                  <a:txBody>
                    <a:bodyPr/>
                    <a:lstStyle/>
                    <a:p>
                      <a:pPr marL="0" marR="0" algn="l">
                        <a:lnSpc>
                          <a:spcPct val="107000"/>
                        </a:lnSpc>
                        <a:spcBef>
                          <a:spcPts val="0"/>
                        </a:spcBef>
                        <a:spcAft>
                          <a:spcPts val="0"/>
                        </a:spcAft>
                      </a:pPr>
                      <a:r>
                        <a:rPr lang="en-US" sz="1100">
                          <a:effectLst/>
                        </a:rPr>
                        <a:t>Student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68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10.5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55401431"/>
                  </a:ext>
                </a:extLst>
              </a:tr>
              <a:tr h="0">
                <a:tc>
                  <a:txBody>
                    <a:bodyPr/>
                    <a:lstStyle/>
                    <a:p>
                      <a:pPr marL="0" marR="0" algn="l">
                        <a:lnSpc>
                          <a:spcPct val="107000"/>
                        </a:lnSpc>
                        <a:spcBef>
                          <a:spcPts val="0"/>
                        </a:spcBef>
                        <a:spcAft>
                          <a:spcPts val="0"/>
                        </a:spcAft>
                      </a:pPr>
                      <a:r>
                        <a:rPr lang="en-US" sz="1100">
                          <a:effectLst/>
                        </a:rPr>
                        <a:t>TOTAL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648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dirty="0">
                          <a:effectLst/>
                        </a:rPr>
                        <a:t>100.0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05868070"/>
                  </a:ext>
                </a:extLst>
              </a:tr>
            </a:tbl>
          </a:graphicData>
        </a:graphic>
      </p:graphicFrame>
    </p:spTree>
    <p:extLst>
      <p:ext uri="{BB962C8B-B14F-4D97-AF65-F5344CB8AC3E}">
        <p14:creationId xmlns:p14="http://schemas.microsoft.com/office/powerpoint/2010/main" val="36899629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a:t>Overarching Themes</a:t>
            </a:r>
          </a:p>
        </p:txBody>
      </p:sp>
      <p:sp>
        <p:nvSpPr>
          <p:cNvPr id="4" name="Slide Number Placeholder 3"/>
          <p:cNvSpPr>
            <a:spLocks noGrp="1"/>
          </p:cNvSpPr>
          <p:nvPr>
            <p:ph type="sldNum" sz="quarter" idx="12"/>
          </p:nvPr>
        </p:nvSpPr>
        <p:spPr/>
        <p:txBody>
          <a:bodyPr/>
          <a:lstStyle/>
          <a:p>
            <a:fld id="{D000A64B-9672-4C0C-BA6F-51FB3D263A3F}" type="slidenum">
              <a:rPr lang="en-US" smtClean="0"/>
              <a:t>6</a:t>
            </a:fld>
            <a:endParaRPr lang="en-US" dirty="0"/>
          </a:p>
        </p:txBody>
      </p:sp>
    </p:spTree>
    <p:extLst>
      <p:ext uri="{BB962C8B-B14F-4D97-AF65-F5344CB8AC3E}">
        <p14:creationId xmlns:p14="http://schemas.microsoft.com/office/powerpoint/2010/main" val="19077259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5435" y="-103464"/>
            <a:ext cx="8694683" cy="1325563"/>
          </a:xfrm>
        </p:spPr>
        <p:txBody>
          <a:bodyPr/>
          <a:lstStyle/>
          <a:p>
            <a:r>
              <a:rPr lang="en-US" dirty="0"/>
              <a:t>Overarching Strengths	</a:t>
            </a:r>
          </a:p>
        </p:txBody>
      </p:sp>
      <p:sp>
        <p:nvSpPr>
          <p:cNvPr id="3" name="Content Placeholder 2"/>
          <p:cNvSpPr>
            <a:spLocks noGrp="1"/>
          </p:cNvSpPr>
          <p:nvPr>
            <p:ph idx="1"/>
          </p:nvPr>
        </p:nvSpPr>
        <p:spPr>
          <a:xfrm>
            <a:off x="838200" y="861391"/>
            <a:ext cx="10515600" cy="5077033"/>
          </a:xfrm>
        </p:spPr>
        <p:txBody>
          <a:bodyPr>
            <a:normAutofit fontScale="92500" lnSpcReduction="10000"/>
          </a:bodyPr>
          <a:lstStyle/>
          <a:p>
            <a:r>
              <a:rPr lang="en-US" dirty="0"/>
              <a:t>Community Pride</a:t>
            </a:r>
          </a:p>
          <a:p>
            <a:pPr lvl="1"/>
            <a:r>
              <a:rPr lang="en-US" dirty="0"/>
              <a:t>Pride in Schools – Especially High School</a:t>
            </a:r>
          </a:p>
          <a:p>
            <a:pPr lvl="1"/>
            <a:r>
              <a:rPr lang="en-US" dirty="0"/>
              <a:t>Pride in History/Tradition</a:t>
            </a:r>
          </a:p>
          <a:p>
            <a:pPr lvl="1"/>
            <a:r>
              <a:rPr lang="en-US" dirty="0"/>
              <a:t>Pride in Program Offerings</a:t>
            </a:r>
          </a:p>
          <a:p>
            <a:pPr lvl="1"/>
            <a:r>
              <a:rPr lang="en-US" dirty="0"/>
              <a:t>Pride in Students Returning/Staying</a:t>
            </a:r>
          </a:p>
          <a:p>
            <a:pPr lvl="1"/>
            <a:r>
              <a:rPr lang="en-US" dirty="0"/>
              <a:t>Student focus on Community Service ~ tie to community</a:t>
            </a:r>
          </a:p>
          <a:p>
            <a:r>
              <a:rPr lang="en-US" dirty="0"/>
              <a:t>Program Offerings</a:t>
            </a:r>
          </a:p>
          <a:p>
            <a:pPr lvl="1"/>
            <a:r>
              <a:rPr lang="en-US" dirty="0"/>
              <a:t>Numerous Courses</a:t>
            </a:r>
          </a:p>
          <a:p>
            <a:pPr lvl="1"/>
            <a:r>
              <a:rPr lang="en-US" dirty="0"/>
              <a:t>AP, SPED, Performing and Fine Arts</a:t>
            </a:r>
          </a:p>
          <a:p>
            <a:r>
              <a:rPr lang="en-US" dirty="0"/>
              <a:t>Academic Proficiency – as defined by Standardized Tests</a:t>
            </a:r>
          </a:p>
          <a:p>
            <a:r>
              <a:rPr lang="en-US" dirty="0"/>
              <a:t>Teaching Staff</a:t>
            </a:r>
          </a:p>
          <a:p>
            <a:pPr lvl="1"/>
            <a:r>
              <a:rPr lang="en-US" dirty="0"/>
              <a:t>Majority of parents and students have confidence in quality of teaching staff</a:t>
            </a:r>
          </a:p>
          <a:p>
            <a:pPr lvl="1"/>
            <a:r>
              <a:rPr lang="en-US" dirty="0"/>
              <a:t>Lots of professional development</a:t>
            </a:r>
          </a:p>
          <a:p>
            <a:pPr lvl="1"/>
            <a:endParaRPr lang="en-US" dirty="0"/>
          </a:p>
          <a:p>
            <a:pPr lvl="1"/>
            <a:endParaRPr lang="en-US" dirty="0"/>
          </a:p>
          <a:p>
            <a:pPr lvl="1"/>
            <a:endParaRPr lang="en-US" dirty="0"/>
          </a:p>
        </p:txBody>
      </p:sp>
      <p:sp>
        <p:nvSpPr>
          <p:cNvPr id="4" name="Slide Number Placeholder 3"/>
          <p:cNvSpPr>
            <a:spLocks noGrp="1"/>
          </p:cNvSpPr>
          <p:nvPr>
            <p:ph type="sldNum" sz="quarter" idx="12"/>
          </p:nvPr>
        </p:nvSpPr>
        <p:spPr/>
        <p:txBody>
          <a:bodyPr/>
          <a:lstStyle/>
          <a:p>
            <a:fld id="{D000A64B-9672-4C0C-BA6F-51FB3D263A3F}" type="slidenum">
              <a:rPr lang="en-US" smtClean="0"/>
              <a:t>7</a:t>
            </a:fld>
            <a:endParaRPr lang="en-US" dirty="0"/>
          </a:p>
        </p:txBody>
      </p:sp>
    </p:spTree>
    <p:extLst>
      <p:ext uri="{BB962C8B-B14F-4D97-AF65-F5344CB8AC3E}">
        <p14:creationId xmlns:p14="http://schemas.microsoft.com/office/powerpoint/2010/main" val="6127105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Overarching Challenges</a:t>
            </a:r>
          </a:p>
        </p:txBody>
      </p:sp>
      <p:sp>
        <p:nvSpPr>
          <p:cNvPr id="3" name="Content Placeholder 2"/>
          <p:cNvSpPr>
            <a:spLocks noGrp="1"/>
          </p:cNvSpPr>
          <p:nvPr>
            <p:ph idx="1"/>
          </p:nvPr>
        </p:nvSpPr>
        <p:spPr>
          <a:xfrm>
            <a:off x="838200" y="1388303"/>
            <a:ext cx="10515600" cy="4351338"/>
          </a:xfrm>
        </p:spPr>
        <p:txBody>
          <a:bodyPr>
            <a:normAutofit fontScale="92500" lnSpcReduction="20000"/>
          </a:bodyPr>
          <a:lstStyle/>
          <a:p>
            <a:r>
              <a:rPr lang="en-US" dirty="0"/>
              <a:t>Majority of staff from community/live in community/homogeneous staff</a:t>
            </a:r>
          </a:p>
          <a:p>
            <a:r>
              <a:rPr lang="en-US" dirty="0"/>
              <a:t>Time of Transition</a:t>
            </a:r>
          </a:p>
          <a:p>
            <a:pPr lvl="1"/>
            <a:r>
              <a:rPr lang="en-US" dirty="0"/>
              <a:t>Changes in Education</a:t>
            </a:r>
          </a:p>
          <a:p>
            <a:pPr lvl="1"/>
            <a:r>
              <a:rPr lang="en-US" dirty="0"/>
              <a:t>Changes in Economics ~ no longer industrial or information age</a:t>
            </a:r>
          </a:p>
          <a:p>
            <a:pPr lvl="1"/>
            <a:r>
              <a:rPr lang="en-US" dirty="0"/>
              <a:t>Changes in Society</a:t>
            </a:r>
          </a:p>
          <a:p>
            <a:pPr lvl="1"/>
            <a:r>
              <a:rPr lang="en-US" dirty="0"/>
              <a:t>Changes in Leadership ~ catching up and positioning for future</a:t>
            </a:r>
          </a:p>
          <a:p>
            <a:pPr lvl="1"/>
            <a:r>
              <a:rPr lang="en-US" dirty="0"/>
              <a:t>New initiatives rather than new systems &amp; processes (getting caught in the fallout) </a:t>
            </a:r>
          </a:p>
          <a:p>
            <a:r>
              <a:rPr lang="en-US" dirty="0"/>
              <a:t>Aging Facilities</a:t>
            </a:r>
          </a:p>
          <a:p>
            <a:r>
              <a:rPr lang="en-US" dirty="0"/>
              <a:t>Decrease in Enrollment hitting home.</a:t>
            </a:r>
          </a:p>
          <a:p>
            <a:r>
              <a:rPr lang="en-US" dirty="0"/>
              <a:t>Concern for Social/Emotional Needs of Students</a:t>
            </a:r>
          </a:p>
          <a:p>
            <a:r>
              <a:rPr lang="en-US" dirty="0"/>
              <a:t>Students in the “middle” not perceived as having equitable support.</a:t>
            </a:r>
          </a:p>
          <a:p>
            <a:pPr lvl="1"/>
            <a:r>
              <a:rPr lang="en-US" dirty="0"/>
              <a:t>Perception of inequity</a:t>
            </a:r>
          </a:p>
          <a:p>
            <a:endParaRPr lang="en-US" dirty="0"/>
          </a:p>
        </p:txBody>
      </p:sp>
      <p:sp>
        <p:nvSpPr>
          <p:cNvPr id="4" name="Slide Number Placeholder 3"/>
          <p:cNvSpPr>
            <a:spLocks noGrp="1"/>
          </p:cNvSpPr>
          <p:nvPr>
            <p:ph type="sldNum" sz="quarter" idx="12"/>
          </p:nvPr>
        </p:nvSpPr>
        <p:spPr/>
        <p:txBody>
          <a:bodyPr/>
          <a:lstStyle/>
          <a:p>
            <a:fld id="{D000A64B-9672-4C0C-BA6F-51FB3D263A3F}" type="slidenum">
              <a:rPr lang="en-US" smtClean="0"/>
              <a:t>8</a:t>
            </a:fld>
            <a:endParaRPr lang="en-US" dirty="0"/>
          </a:p>
        </p:txBody>
      </p:sp>
      <p:sp>
        <p:nvSpPr>
          <p:cNvPr id="5" name="TextBox 4"/>
          <p:cNvSpPr txBox="1"/>
          <p:nvPr/>
        </p:nvSpPr>
        <p:spPr>
          <a:xfrm rot="19588525">
            <a:off x="8268956" y="2350347"/>
            <a:ext cx="2527852" cy="461665"/>
          </a:xfrm>
          <a:prstGeom prst="rect">
            <a:avLst/>
          </a:prstGeom>
          <a:noFill/>
        </p:spPr>
        <p:txBody>
          <a:bodyPr wrap="square" rtlCol="0">
            <a:spAutoFit/>
          </a:bodyPr>
          <a:lstStyle/>
          <a:p>
            <a:pPr algn="ctr"/>
            <a:r>
              <a:rPr lang="en-US" sz="2400" b="1" dirty="0">
                <a:solidFill>
                  <a:srgbClr val="00B050"/>
                </a:solidFill>
              </a:rPr>
              <a:t>Disruptions</a:t>
            </a:r>
          </a:p>
        </p:txBody>
      </p:sp>
    </p:spTree>
    <p:extLst>
      <p:ext uri="{BB962C8B-B14F-4D97-AF65-F5344CB8AC3E}">
        <p14:creationId xmlns:p14="http://schemas.microsoft.com/office/powerpoint/2010/main" val="19561802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Overarching Threats	</a:t>
            </a:r>
          </a:p>
        </p:txBody>
      </p:sp>
      <p:sp>
        <p:nvSpPr>
          <p:cNvPr id="3" name="Content Placeholder 2"/>
          <p:cNvSpPr>
            <a:spLocks noGrp="1"/>
          </p:cNvSpPr>
          <p:nvPr>
            <p:ph idx="1"/>
          </p:nvPr>
        </p:nvSpPr>
        <p:spPr>
          <a:xfrm>
            <a:off x="838200" y="1454565"/>
            <a:ext cx="10515600" cy="4351338"/>
          </a:xfrm>
        </p:spPr>
        <p:txBody>
          <a:bodyPr>
            <a:normAutofit fontScale="92500" lnSpcReduction="10000"/>
          </a:bodyPr>
          <a:lstStyle/>
          <a:p>
            <a:r>
              <a:rPr lang="en-US" dirty="0"/>
              <a:t>Ability to reinvent to meet needs of preparing for new economy</a:t>
            </a:r>
          </a:p>
          <a:p>
            <a:r>
              <a:rPr lang="en-US" dirty="0"/>
              <a:t>Ability/desire to do heavy lifting to catch-up</a:t>
            </a:r>
          </a:p>
          <a:p>
            <a:pPr lvl="1"/>
            <a:r>
              <a:rPr lang="en-US" sz="3000" b="1" dirty="0">
                <a:solidFill>
                  <a:srgbClr val="00B050"/>
                </a:solidFill>
              </a:rPr>
              <a:t>LOTS OF HARD WORK AHEAD</a:t>
            </a:r>
          </a:p>
          <a:p>
            <a:r>
              <a:rPr lang="en-US" dirty="0"/>
              <a:t>Simmering Undercurrents</a:t>
            </a:r>
          </a:p>
          <a:p>
            <a:pPr lvl="1"/>
            <a:r>
              <a:rPr lang="en-US" dirty="0"/>
              <a:t>Apathy</a:t>
            </a:r>
          </a:p>
          <a:p>
            <a:pPr lvl="1"/>
            <a:r>
              <a:rPr lang="en-US" dirty="0"/>
              <a:t>Distrust</a:t>
            </a:r>
          </a:p>
          <a:p>
            <a:pPr lvl="1"/>
            <a:r>
              <a:rPr lang="en-US" dirty="0"/>
              <a:t>Inequity</a:t>
            </a:r>
          </a:p>
          <a:p>
            <a:r>
              <a:rPr lang="en-US" dirty="0"/>
              <a:t>Maintaining status quo</a:t>
            </a:r>
          </a:p>
          <a:p>
            <a:pPr lvl="1"/>
            <a:r>
              <a:rPr lang="en-US" dirty="0"/>
              <a:t>Hiring/recruitment</a:t>
            </a:r>
          </a:p>
          <a:p>
            <a:pPr lvl="1"/>
            <a:r>
              <a:rPr lang="en-US" dirty="0"/>
              <a:t>Business processes</a:t>
            </a:r>
          </a:p>
          <a:p>
            <a:pPr lvl="1"/>
            <a:r>
              <a:rPr lang="en-US" dirty="0"/>
              <a:t>“Kick can” on facilities maintenance and updates</a:t>
            </a:r>
          </a:p>
        </p:txBody>
      </p:sp>
      <p:sp>
        <p:nvSpPr>
          <p:cNvPr id="4" name="Slide Number Placeholder 3"/>
          <p:cNvSpPr>
            <a:spLocks noGrp="1"/>
          </p:cNvSpPr>
          <p:nvPr>
            <p:ph type="sldNum" sz="quarter" idx="12"/>
          </p:nvPr>
        </p:nvSpPr>
        <p:spPr/>
        <p:txBody>
          <a:bodyPr/>
          <a:lstStyle/>
          <a:p>
            <a:fld id="{D000A64B-9672-4C0C-BA6F-51FB3D263A3F}" type="slidenum">
              <a:rPr lang="en-US" smtClean="0"/>
              <a:t>9</a:t>
            </a:fld>
            <a:endParaRPr lang="en-US" dirty="0"/>
          </a:p>
        </p:txBody>
      </p:sp>
    </p:spTree>
    <p:extLst>
      <p:ext uri="{BB962C8B-B14F-4D97-AF65-F5344CB8AC3E}">
        <p14:creationId xmlns:p14="http://schemas.microsoft.com/office/powerpoint/2010/main" val="850175942"/>
      </p:ext>
    </p:extLst>
  </p:cSld>
  <p:clrMapOvr>
    <a:masterClrMapping/>
  </p:clrMapOvr>
</p:sld>
</file>

<file path=ppt/theme/theme1.xml><?xml version="1.0" encoding="utf-8"?>
<a:theme xmlns:a="http://schemas.openxmlformats.org/drawingml/2006/main" name="Office Theme">
  <a:themeElements>
    <a:clrScheme name="ECRA Color Pallete - 2016">
      <a:dk1>
        <a:sysClr val="windowText" lastClr="000000"/>
      </a:dk1>
      <a:lt1>
        <a:srgbClr val="CECCCC"/>
      </a:lt1>
      <a:dk2>
        <a:srgbClr val="44546A"/>
      </a:dk2>
      <a:lt2>
        <a:srgbClr val="CECCCC"/>
      </a:lt2>
      <a:accent1>
        <a:srgbClr val="0D4D84"/>
      </a:accent1>
      <a:accent2>
        <a:srgbClr val="92CDC4"/>
      </a:accent2>
      <a:accent3>
        <a:srgbClr val="49B642"/>
      </a:accent3>
      <a:accent4>
        <a:srgbClr val="339B87"/>
      </a:accent4>
      <a:accent5>
        <a:srgbClr val="4472C4"/>
      </a:accent5>
      <a:accent6>
        <a:srgbClr val="70AD47"/>
      </a:accent6>
      <a:hlink>
        <a:srgbClr val="0563C1"/>
      </a:hlink>
      <a:folHlink>
        <a:srgbClr val="954F72"/>
      </a:folHlink>
    </a:clrScheme>
    <a:fontScheme name="ECRA Template 2016">
      <a:majorFont>
        <a:latin typeface="Roboto Light"/>
        <a:ea typeface=""/>
        <a:cs typeface=""/>
      </a:majorFont>
      <a:minorFont>
        <a:latin typeface="Open Sans Semibol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CRA Associate Training 8.2017" id="{72098263-2F56-A94A-9004-B0402E547326}" vid="{889A0E36-8BD6-CD4B-819E-4550E167A72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ECRA Associate Training 8.2017</Template>
  <TotalTime>16776</TotalTime>
  <Words>2790</Words>
  <Application>Microsoft Macintosh PowerPoint</Application>
  <PresentationFormat>Widescreen</PresentationFormat>
  <Paragraphs>304</Paragraphs>
  <Slides>33</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33</vt:i4>
      </vt:variant>
    </vt:vector>
  </HeadingPairs>
  <TitlesOfParts>
    <vt:vector size="42" baseType="lpstr">
      <vt:lpstr>Arial</vt:lpstr>
      <vt:lpstr>Calibri</vt:lpstr>
      <vt:lpstr>Courier New</vt:lpstr>
      <vt:lpstr>Open Sans Semibold</vt:lpstr>
      <vt:lpstr>Roboto Light</vt:lpstr>
      <vt:lpstr>Times New Roman</vt:lpstr>
      <vt:lpstr>Trebuchet MS</vt:lpstr>
      <vt:lpstr>Wingdings</vt:lpstr>
      <vt:lpstr>Office Theme</vt:lpstr>
      <vt:lpstr>WTPS Strategic Plan Final Presentation to WTPS BOE</vt:lpstr>
      <vt:lpstr>Tonight’s Agenda</vt:lpstr>
      <vt:lpstr>Strategic Planning Process</vt:lpstr>
      <vt:lpstr>Introductions: Who Participated</vt:lpstr>
      <vt:lpstr>Data &amp; Perceptions</vt:lpstr>
      <vt:lpstr>Overarching Themes</vt:lpstr>
      <vt:lpstr>Overarching Strengths </vt:lpstr>
      <vt:lpstr>Overarching Challenges</vt:lpstr>
      <vt:lpstr>Overarching Threats </vt:lpstr>
      <vt:lpstr>Overarching Opportunities</vt:lpstr>
      <vt:lpstr>WTPS Mission Statement</vt:lpstr>
      <vt:lpstr>WTPS Vision Statement:</vt:lpstr>
      <vt:lpstr>Portrait of the WTPS Graduate</vt:lpstr>
      <vt:lpstr>Recommendations</vt:lpstr>
      <vt:lpstr>Recommendations cont.</vt:lpstr>
      <vt:lpstr>Recommendations cont.</vt:lpstr>
      <vt:lpstr>Recommendations cont.</vt:lpstr>
      <vt:lpstr>Strategic Goals &amp; Action Plans</vt:lpstr>
      <vt:lpstr>Five Categories</vt:lpstr>
      <vt:lpstr>Teaching and Learning</vt:lpstr>
      <vt:lpstr>Teaching &amp; Learning Goals Year 1-2:</vt:lpstr>
      <vt:lpstr>Community Engagement</vt:lpstr>
      <vt:lpstr>Community Engagement Goals Year 1-2:</vt:lpstr>
      <vt:lpstr>Management:</vt:lpstr>
      <vt:lpstr>Management Goals Year 1-2:</vt:lpstr>
      <vt:lpstr>Personnel:</vt:lpstr>
      <vt:lpstr>Personnel Goals Year 1-2:</vt:lpstr>
      <vt:lpstr>Student Life Goals:</vt:lpstr>
      <vt:lpstr>Student Life/Life Skills Goals Year 1-2:</vt:lpstr>
      <vt:lpstr>Additional Considerations</vt:lpstr>
      <vt:lpstr>Additional Considerations</vt:lpstr>
      <vt:lpstr>Additional Considerations:</vt:lpstr>
      <vt:lpstr>Successful achievement of the strategic plan requires commitment and support from all district stakeholders:  governance, leadership, staff, parents, students, and the community. </vt:lpstr>
    </vt:vector>
  </TitlesOfParts>
  <Company/>
  <LinksUpToDate>false</LinksUpToDate>
  <SharedDoc>false</SharedDoc>
  <HyperlinksChanged>false</HyperlinksChanged>
  <AppVersion>16.0013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Development Opportunities</dc:title>
  <dc:creator>Stacey Adams</dc:creator>
  <cp:lastModifiedBy>Stacey Adams</cp:lastModifiedBy>
  <cp:revision>303</cp:revision>
  <cp:lastPrinted>2017-12-04T20:26:25Z</cp:lastPrinted>
  <dcterms:created xsi:type="dcterms:W3CDTF">2017-11-20T18:43:50Z</dcterms:created>
  <dcterms:modified xsi:type="dcterms:W3CDTF">2018-06-10T20:31:38Z</dcterms:modified>
</cp:coreProperties>
</file>